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2"/>
  </p:notes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Times New Roman Bold" charset="1" panose="02030802070405020303"/>
      <p:regular r:id="rId16"/>
    </p:embeddedFont>
    <p:embeddedFont>
      <p:font typeface="Barlow Condensed" charset="1" panose="00000506000000000000"/>
      <p:regular r:id="rId17"/>
    </p:embeddedFont>
    <p:embeddedFont>
      <p:font typeface="Be Vietnam Italics" charset="1" panose="00000500000000000000"/>
      <p:regular r:id="rId18"/>
    </p:embeddedFont>
    <p:embeddedFont>
      <p:font typeface="Be Vietnam" charset="1" panose="00000500000000000000"/>
      <p:regular r:id="rId19"/>
    </p:embeddedFont>
    <p:embeddedFont>
      <p:font typeface="Open Sans Bold" charset="1" panose="020B0806030504020204"/>
      <p:regular r:id="rId20"/>
    </p:embeddedFont>
    <p:embeddedFont>
      <p:font typeface="Open Sans Light" charset="1" panose="020B0306030504020204"/>
      <p:regular r:id="rId21"/>
    </p:embeddedFont>
    <p:embeddedFont>
      <p:font typeface="Open Sans Bold Italics" charset="1" panose="020B0806030504020204"/>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notesMasters/notesMaster1.xml" Type="http://schemas.openxmlformats.org/officeDocument/2006/relationships/notesMaster"/><Relationship Id="rId23" Target="theme/theme2.xml" Type="http://schemas.openxmlformats.org/officeDocument/2006/relationships/theme"/><Relationship Id="rId24" Target="notesSlides/notesSlide1.xml" Type="http://schemas.openxmlformats.org/officeDocument/2006/relationships/notesSlide"/><Relationship Id="rId25" Target="notesSlides/notesSlide2.xml" Type="http://schemas.openxmlformats.org/officeDocument/2006/relationships/notesSlide"/><Relationship Id="rId26" Target="fonts/font26.fntdata" Type="http://schemas.openxmlformats.org/officeDocument/2006/relationships/font"/><Relationship Id="rId27" Target="notesSlides/notesSlide3.xml" Type="http://schemas.openxmlformats.org/officeDocument/2006/relationships/notesSlide"/><Relationship Id="rId28" Target="notesSlides/notesSlide4.xml" Type="http://schemas.openxmlformats.org/officeDocument/2006/relationships/note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point no 3: We were sure that the dataset could help us understand the nature of shark attacks, both provoked and unprovoked, identify hostile and non-hostile species, and assess endangered shark populations based on secondary research. This, in turn, could help determine significant issues and suitable entry points for an eco-tourism business model</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Structure and process of data cleaning and analysis</a:t>
            </a:r>
          </a:p>
          <a:p>
            <a:r>
              <a:rPr lang="en-US"/>
              <a:t/>
            </a:r>
          </a:p>
          <a:p>
            <a:r>
              <a:rPr lang="en-US"/>
              <a:t>1. we looked at the columns and could immediately form a new dataframe with our requirements. This saved time and effort.</a:t>
            </a:r>
          </a:p>
          <a:p>
            <a:r>
              <a:rPr lang="en-US"/>
              <a:t/>
            </a:r>
          </a:p>
          <a:p>
            <a:r>
              <a:rPr lang="en-US"/>
              <a:t>2. provide justifications for retained columns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Our business will focus on the blacktip shark since the white, tiger and bull sharks are the “Big Three” in the shark attack world because they are large species that are capable of inflicting serious injuries to a victim, are commonly found in areas where humans enter the water, and have teeth designed to shear rather than hold. </a:t>
            </a:r>
          </a:p>
          <a:p>
            <a:r>
              <a:rPr lang="en-US"/>
              <a:t/>
            </a:r>
          </a:p>
          <a:p>
            <a:r>
              <a:rPr lang="en-US"/>
              <a:t/>
            </a:r>
          </a:p>
          <a:p>
            <a:r>
              <a:rPr lang="en-US"/>
              <a:t/>
            </a:r>
          </a:p>
          <a:p>
            <a:r>
              <a:rPr lang="en-US"/>
              <a:t>source: </a:t>
            </a:r>
          </a:p>
          <a:p>
            <a:r>
              <a:rPr lang="en-US"/>
              <a:t/>
            </a:r>
          </a:p>
          <a:p>
            <a:r>
              <a:rPr lang="en-US"/>
              <a:t>(https://www.floridamuseum.ufl.edu/shark-attacks/factors/species-implicated/)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North Carolina data source :https://www.unc.edu/discover/the-past-present-and-future-of-shark-research/</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11" Target="../media/image13.png" Type="http://schemas.openxmlformats.org/officeDocument/2006/relationships/image"/><Relationship Id="rId2" Target="../notesSlides/notesSlide1.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1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4.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22.jpe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634211" y="3864060"/>
            <a:ext cx="6375042" cy="4114800"/>
          </a:xfrm>
          <a:custGeom>
            <a:avLst/>
            <a:gdLst/>
            <a:ahLst/>
            <a:cxnLst/>
            <a:rect r="r" b="b" t="t" l="l"/>
            <a:pathLst>
              <a:path h="4114800" w="6375042">
                <a:moveTo>
                  <a:pt x="0" y="0"/>
                </a:moveTo>
                <a:lnTo>
                  <a:pt x="6375043" y="0"/>
                </a:lnTo>
                <a:lnTo>
                  <a:pt x="6375043"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3512416" y="3652530"/>
            <a:ext cx="4410319" cy="513422"/>
          </a:xfrm>
          <a:prstGeom prst="rect">
            <a:avLst/>
          </a:prstGeom>
        </p:spPr>
        <p:txBody>
          <a:bodyPr anchor="t" rtlCol="false" tIns="0" lIns="0" bIns="0" rIns="0">
            <a:spAutoFit/>
          </a:bodyPr>
          <a:lstStyle/>
          <a:p>
            <a:pPr algn="l">
              <a:lnSpc>
                <a:spcPts val="3514"/>
              </a:lnSpc>
            </a:pPr>
            <a:r>
              <a:rPr lang="en-US" sz="3109" b="true">
                <a:solidFill>
                  <a:srgbClr val="000000"/>
                </a:solidFill>
                <a:latin typeface="Times New Roman Bold"/>
                <a:ea typeface="Times New Roman Bold"/>
                <a:cs typeface="Times New Roman Bold"/>
                <a:sym typeface="Times New Roman Bold"/>
              </a:rPr>
              <a:t>Inês Bettencourt</a:t>
            </a:r>
          </a:p>
        </p:txBody>
      </p:sp>
      <p:sp>
        <p:nvSpPr>
          <p:cNvPr name="TextBox 5" id="5"/>
          <p:cNvSpPr txBox="true"/>
          <p:nvPr/>
        </p:nvSpPr>
        <p:spPr>
          <a:xfrm rot="0">
            <a:off x="13512416" y="4389792"/>
            <a:ext cx="4368416" cy="513422"/>
          </a:xfrm>
          <a:prstGeom prst="rect">
            <a:avLst/>
          </a:prstGeom>
        </p:spPr>
        <p:txBody>
          <a:bodyPr anchor="t" rtlCol="false" tIns="0" lIns="0" bIns="0" rIns="0">
            <a:spAutoFit/>
          </a:bodyPr>
          <a:lstStyle/>
          <a:p>
            <a:pPr algn="l">
              <a:lnSpc>
                <a:spcPts val="3514"/>
              </a:lnSpc>
            </a:pPr>
            <a:r>
              <a:rPr lang="en-US" sz="3109" b="true">
                <a:solidFill>
                  <a:srgbClr val="000000"/>
                </a:solidFill>
                <a:latin typeface="Times New Roman Bold"/>
                <a:ea typeface="Times New Roman Bold"/>
                <a:cs typeface="Times New Roman Bold"/>
                <a:sym typeface="Times New Roman Bold"/>
              </a:rPr>
              <a:t>Oeendrila L Gerold </a:t>
            </a:r>
          </a:p>
        </p:txBody>
      </p:sp>
      <p:sp>
        <p:nvSpPr>
          <p:cNvPr name="TextBox 6" id="6"/>
          <p:cNvSpPr txBox="true"/>
          <p:nvPr/>
        </p:nvSpPr>
        <p:spPr>
          <a:xfrm rot="0">
            <a:off x="13554319" y="5131814"/>
            <a:ext cx="4368416" cy="513422"/>
          </a:xfrm>
          <a:prstGeom prst="rect">
            <a:avLst/>
          </a:prstGeom>
        </p:spPr>
        <p:txBody>
          <a:bodyPr anchor="t" rtlCol="false" tIns="0" lIns="0" bIns="0" rIns="0">
            <a:spAutoFit/>
          </a:bodyPr>
          <a:lstStyle/>
          <a:p>
            <a:pPr algn="l">
              <a:lnSpc>
                <a:spcPts val="3514"/>
              </a:lnSpc>
            </a:pPr>
            <a:r>
              <a:rPr lang="en-US" sz="3109" b="true">
                <a:solidFill>
                  <a:srgbClr val="000000"/>
                </a:solidFill>
                <a:latin typeface="Times New Roman Bold"/>
                <a:ea typeface="Times New Roman Bold"/>
                <a:cs typeface="Times New Roman Bold"/>
                <a:sym typeface="Times New Roman Bold"/>
              </a:rPr>
              <a:t>Jan Gfeller </a:t>
            </a:r>
          </a:p>
        </p:txBody>
      </p:sp>
      <p:sp>
        <p:nvSpPr>
          <p:cNvPr name="TextBox 7" id="7"/>
          <p:cNvSpPr txBox="true"/>
          <p:nvPr/>
        </p:nvSpPr>
        <p:spPr>
          <a:xfrm rot="0">
            <a:off x="13512416" y="5873835"/>
            <a:ext cx="4368416" cy="513422"/>
          </a:xfrm>
          <a:prstGeom prst="rect">
            <a:avLst/>
          </a:prstGeom>
        </p:spPr>
        <p:txBody>
          <a:bodyPr anchor="t" rtlCol="false" tIns="0" lIns="0" bIns="0" rIns="0">
            <a:spAutoFit/>
          </a:bodyPr>
          <a:lstStyle/>
          <a:p>
            <a:pPr algn="l">
              <a:lnSpc>
                <a:spcPts val="3514"/>
              </a:lnSpc>
            </a:pPr>
            <a:r>
              <a:rPr lang="en-US" sz="3109" b="true">
                <a:solidFill>
                  <a:srgbClr val="000000"/>
                </a:solidFill>
                <a:latin typeface="Times New Roman Bold"/>
                <a:ea typeface="Times New Roman Bold"/>
                <a:cs typeface="Times New Roman Bold"/>
                <a:sym typeface="Times New Roman Bold"/>
              </a:rPr>
              <a:t>Enrique Milans</a:t>
            </a:r>
          </a:p>
        </p:txBody>
      </p:sp>
      <p:sp>
        <p:nvSpPr>
          <p:cNvPr name="TextBox 8" id="8"/>
          <p:cNvSpPr txBox="true"/>
          <p:nvPr/>
        </p:nvSpPr>
        <p:spPr>
          <a:xfrm rot="0">
            <a:off x="634211" y="581064"/>
            <a:ext cx="9783663" cy="862251"/>
          </a:xfrm>
          <a:prstGeom prst="rect">
            <a:avLst/>
          </a:prstGeom>
        </p:spPr>
        <p:txBody>
          <a:bodyPr anchor="t" rtlCol="false" tIns="0" lIns="0" bIns="0" rIns="0">
            <a:spAutoFit/>
          </a:bodyPr>
          <a:lstStyle/>
          <a:p>
            <a:pPr algn="l">
              <a:lnSpc>
                <a:spcPts val="6689"/>
              </a:lnSpc>
            </a:pPr>
            <a:r>
              <a:rPr lang="en-US" sz="5919">
                <a:solidFill>
                  <a:srgbClr val="000000"/>
                </a:solidFill>
                <a:latin typeface="Barlow Condensed"/>
                <a:ea typeface="Barlow Condensed"/>
                <a:cs typeface="Barlow Condensed"/>
                <a:sym typeface="Barlow Condensed"/>
              </a:rPr>
              <a:t>"Fin-tastic Journeys: Shark Eco Tours"</a:t>
            </a:r>
          </a:p>
        </p:txBody>
      </p:sp>
      <p:sp>
        <p:nvSpPr>
          <p:cNvPr name="TextBox 9" id="9"/>
          <p:cNvSpPr txBox="true"/>
          <p:nvPr/>
        </p:nvSpPr>
        <p:spPr>
          <a:xfrm rot="0">
            <a:off x="634211" y="2162068"/>
            <a:ext cx="11638643" cy="436349"/>
          </a:xfrm>
          <a:prstGeom prst="rect">
            <a:avLst/>
          </a:prstGeom>
        </p:spPr>
        <p:txBody>
          <a:bodyPr anchor="t" rtlCol="false" tIns="0" lIns="0" bIns="0" rIns="0">
            <a:spAutoFit/>
          </a:bodyPr>
          <a:lstStyle/>
          <a:p>
            <a:pPr algn="l">
              <a:lnSpc>
                <a:spcPts val="3403"/>
              </a:lnSpc>
            </a:pPr>
            <a:r>
              <a:rPr lang="en-US" sz="3011" i="true">
                <a:solidFill>
                  <a:srgbClr val="000000"/>
                </a:solidFill>
                <a:latin typeface="Be Vietnam Italics"/>
                <a:ea typeface="Be Vietnam Italics"/>
                <a:cs typeface="Be Vietnam Italics"/>
                <a:sym typeface="Be Vietnam Italics"/>
              </a:rPr>
              <a:t>preserve the sharks, one dive at a tim</a:t>
            </a:r>
            <a:r>
              <a:rPr lang="en-US" sz="3011">
                <a:solidFill>
                  <a:srgbClr val="000000"/>
                </a:solidFill>
                <a:latin typeface="Be Vietnam"/>
                <a:ea typeface="Be Vietnam"/>
                <a:cs typeface="Be Vietnam"/>
                <a:sym typeface="Be Vietnam"/>
              </a:rPr>
              <a:t>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5780C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185057"/>
          </a:xfrm>
          <a:custGeom>
            <a:avLst/>
            <a:gdLst/>
            <a:ahLst/>
            <a:cxnLst/>
            <a:rect r="r" b="b" t="t" l="l"/>
            <a:pathLst>
              <a:path h="10185057" w="18288000">
                <a:moveTo>
                  <a:pt x="0" y="0"/>
                </a:moveTo>
                <a:lnTo>
                  <a:pt x="18288000" y="0"/>
                </a:lnTo>
                <a:lnTo>
                  <a:pt x="18288000" y="10185057"/>
                </a:lnTo>
                <a:lnTo>
                  <a:pt x="0" y="10185057"/>
                </a:lnTo>
                <a:lnTo>
                  <a:pt x="0" y="0"/>
                </a:lnTo>
                <a:close/>
              </a:path>
            </a:pathLst>
          </a:custGeom>
          <a:blipFill>
            <a:blip r:embed="rId2"/>
            <a:stretch>
              <a:fillRect l="0" t="-9702" r="0" b="-9702"/>
            </a:stretch>
          </a:blipFill>
        </p:spPr>
      </p:sp>
      <p:sp>
        <p:nvSpPr>
          <p:cNvPr name="Freeform 3" id="3"/>
          <p:cNvSpPr/>
          <p:nvPr/>
        </p:nvSpPr>
        <p:spPr>
          <a:xfrm flipH="false" flipV="false" rot="0">
            <a:off x="16981016" y="95250"/>
            <a:ext cx="1343797" cy="1343797"/>
          </a:xfrm>
          <a:custGeom>
            <a:avLst/>
            <a:gdLst/>
            <a:ahLst/>
            <a:cxnLst/>
            <a:rect r="r" b="b" t="t" l="l"/>
            <a:pathLst>
              <a:path h="1343797" w="1343797">
                <a:moveTo>
                  <a:pt x="0" y="0"/>
                </a:moveTo>
                <a:lnTo>
                  <a:pt x="1343797" y="0"/>
                </a:lnTo>
                <a:lnTo>
                  <a:pt x="1343797" y="1343797"/>
                </a:lnTo>
                <a:lnTo>
                  <a:pt x="0" y="13437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613340">
            <a:off x="8994370" y="1522081"/>
            <a:ext cx="5928258" cy="4114800"/>
          </a:xfrm>
          <a:custGeom>
            <a:avLst/>
            <a:gdLst/>
            <a:ahLst/>
            <a:cxnLst/>
            <a:rect r="r" b="b" t="t" l="l"/>
            <a:pathLst>
              <a:path h="4114800" w="5928258">
                <a:moveTo>
                  <a:pt x="5928258" y="0"/>
                </a:moveTo>
                <a:lnTo>
                  <a:pt x="0" y="0"/>
                </a:lnTo>
                <a:lnTo>
                  <a:pt x="0" y="4114800"/>
                </a:lnTo>
                <a:lnTo>
                  <a:pt x="5928258" y="4114800"/>
                </a:lnTo>
                <a:lnTo>
                  <a:pt x="5928258"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0401955" y="2466392"/>
            <a:ext cx="3113088" cy="2263775"/>
          </a:xfrm>
          <a:prstGeom prst="rect">
            <a:avLst/>
          </a:prstGeom>
        </p:spPr>
        <p:txBody>
          <a:bodyPr anchor="t" rtlCol="false" tIns="0" lIns="0" bIns="0" rIns="0">
            <a:spAutoFit/>
          </a:bodyPr>
          <a:lstStyle/>
          <a:p>
            <a:pPr algn="ctr">
              <a:lnSpc>
                <a:spcPts val="9100"/>
              </a:lnSpc>
            </a:pPr>
            <a:r>
              <a:rPr lang="en-US" sz="6500" b="true">
                <a:solidFill>
                  <a:srgbClr val="FFFFFF"/>
                </a:solidFill>
                <a:latin typeface="Open Sans Bold"/>
                <a:ea typeface="Open Sans Bold"/>
                <a:cs typeface="Open Sans Bold"/>
                <a:sym typeface="Open Sans Bold"/>
              </a:rPr>
              <a:t>THANK </a:t>
            </a:r>
          </a:p>
          <a:p>
            <a:pPr algn="ctr">
              <a:lnSpc>
                <a:spcPts val="9100"/>
              </a:lnSpc>
              <a:spcBef>
                <a:spcPct val="0"/>
              </a:spcBef>
            </a:pPr>
            <a:r>
              <a:rPr lang="en-US" b="true" sz="6500">
                <a:solidFill>
                  <a:srgbClr val="FFFFFF"/>
                </a:solidFill>
                <a:latin typeface="Open Sans Bold"/>
                <a:ea typeface="Open Sans Bold"/>
                <a:cs typeface="Open Sans Bold"/>
                <a:sym typeface="Open Sans Bold"/>
              </a:rPr>
              <a:t>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5CE1E6"/>
        </a:solidFill>
      </p:bgPr>
    </p:bg>
    <p:spTree>
      <p:nvGrpSpPr>
        <p:cNvPr id="1" name=""/>
        <p:cNvGrpSpPr/>
        <p:nvPr/>
      </p:nvGrpSpPr>
      <p:grpSpPr>
        <a:xfrm>
          <a:off x="0" y="0"/>
          <a:ext cx="0" cy="0"/>
          <a:chOff x="0" y="0"/>
          <a:chExt cx="0" cy="0"/>
        </a:xfrm>
      </p:grpSpPr>
      <p:grpSp>
        <p:nvGrpSpPr>
          <p:cNvPr name="Group 2" id="2"/>
          <p:cNvGrpSpPr/>
          <p:nvPr/>
        </p:nvGrpSpPr>
        <p:grpSpPr>
          <a:xfrm rot="0">
            <a:off x="0" y="-26093"/>
            <a:ext cx="6127996" cy="10313093"/>
            <a:chOff x="0" y="0"/>
            <a:chExt cx="1613958" cy="2716205"/>
          </a:xfrm>
        </p:grpSpPr>
        <p:sp>
          <p:nvSpPr>
            <p:cNvPr name="Freeform 3" id="3"/>
            <p:cNvSpPr/>
            <p:nvPr/>
          </p:nvSpPr>
          <p:spPr>
            <a:xfrm flipH="false" flipV="false" rot="0">
              <a:off x="0" y="0"/>
              <a:ext cx="1613958" cy="2716206"/>
            </a:xfrm>
            <a:custGeom>
              <a:avLst/>
              <a:gdLst/>
              <a:ahLst/>
              <a:cxnLst/>
              <a:rect r="r" b="b" t="t" l="l"/>
              <a:pathLst>
                <a:path h="2716206" w="1613958">
                  <a:moveTo>
                    <a:pt x="0" y="0"/>
                  </a:moveTo>
                  <a:lnTo>
                    <a:pt x="1613958" y="0"/>
                  </a:lnTo>
                  <a:lnTo>
                    <a:pt x="1613958" y="2716206"/>
                  </a:lnTo>
                  <a:lnTo>
                    <a:pt x="0" y="2716206"/>
                  </a:lnTo>
                  <a:close/>
                </a:path>
              </a:pathLst>
            </a:custGeom>
            <a:solidFill>
              <a:srgbClr val="2E769B"/>
            </a:solidFill>
          </p:spPr>
        </p:sp>
        <p:sp>
          <p:nvSpPr>
            <p:cNvPr name="TextBox 4" id="4"/>
            <p:cNvSpPr txBox="true"/>
            <p:nvPr/>
          </p:nvSpPr>
          <p:spPr>
            <a:xfrm>
              <a:off x="0" y="-28575"/>
              <a:ext cx="1613958" cy="2744780"/>
            </a:xfrm>
            <a:prstGeom prst="rect">
              <a:avLst/>
            </a:prstGeom>
          </p:spPr>
          <p:txBody>
            <a:bodyPr anchor="ctr" rtlCol="false" tIns="50800" lIns="50800" bIns="50800" rIns="50800"/>
            <a:lstStyle/>
            <a:p>
              <a:pPr algn="just">
                <a:lnSpc>
                  <a:spcPts val="2240"/>
                </a:lnSpc>
                <a:spcBef>
                  <a:spcPct val="0"/>
                </a:spcBef>
              </a:pPr>
            </a:p>
          </p:txBody>
        </p:sp>
      </p:grpSp>
      <p:sp>
        <p:nvSpPr>
          <p:cNvPr name="Freeform 5" id="5"/>
          <p:cNvSpPr/>
          <p:nvPr/>
        </p:nvSpPr>
        <p:spPr>
          <a:xfrm flipH="false" flipV="false" rot="0">
            <a:off x="6127996" y="0"/>
            <a:ext cx="12160004" cy="10287000"/>
          </a:xfrm>
          <a:custGeom>
            <a:avLst/>
            <a:gdLst/>
            <a:ahLst/>
            <a:cxnLst/>
            <a:rect r="r" b="b" t="t" l="l"/>
            <a:pathLst>
              <a:path h="10287000" w="12160004">
                <a:moveTo>
                  <a:pt x="0" y="0"/>
                </a:moveTo>
                <a:lnTo>
                  <a:pt x="12160004" y="0"/>
                </a:lnTo>
                <a:lnTo>
                  <a:pt x="12160004" y="10287000"/>
                </a:lnTo>
                <a:lnTo>
                  <a:pt x="0" y="10287000"/>
                </a:lnTo>
                <a:lnTo>
                  <a:pt x="0" y="0"/>
                </a:lnTo>
                <a:close/>
              </a:path>
            </a:pathLst>
          </a:custGeom>
          <a:blipFill>
            <a:blip r:embed="rId2"/>
            <a:stretch>
              <a:fillRect l="-7255" t="0" r="-21024" b="-648"/>
            </a:stretch>
          </a:blipFill>
        </p:spPr>
      </p:sp>
      <p:sp>
        <p:nvSpPr>
          <p:cNvPr name="Freeform 6" id="6"/>
          <p:cNvSpPr/>
          <p:nvPr/>
        </p:nvSpPr>
        <p:spPr>
          <a:xfrm flipH="false" flipV="false" rot="0">
            <a:off x="16797466" y="92676"/>
            <a:ext cx="1343797" cy="1343797"/>
          </a:xfrm>
          <a:custGeom>
            <a:avLst/>
            <a:gdLst/>
            <a:ahLst/>
            <a:cxnLst/>
            <a:rect r="r" b="b" t="t" l="l"/>
            <a:pathLst>
              <a:path h="1343797" w="1343797">
                <a:moveTo>
                  <a:pt x="0" y="0"/>
                </a:moveTo>
                <a:lnTo>
                  <a:pt x="1343798" y="0"/>
                </a:lnTo>
                <a:lnTo>
                  <a:pt x="1343798" y="1343797"/>
                </a:lnTo>
                <a:lnTo>
                  <a:pt x="0" y="13437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60949" y="708692"/>
            <a:ext cx="3410118" cy="629798"/>
          </a:xfrm>
          <a:prstGeom prst="rect">
            <a:avLst/>
          </a:prstGeom>
        </p:spPr>
        <p:txBody>
          <a:bodyPr anchor="t" rtlCol="false" tIns="0" lIns="0" bIns="0" rIns="0">
            <a:spAutoFit/>
          </a:bodyPr>
          <a:lstStyle/>
          <a:p>
            <a:pPr algn="just">
              <a:lnSpc>
                <a:spcPts val="5186"/>
              </a:lnSpc>
            </a:pPr>
            <a:r>
              <a:rPr lang="en-US" b="true" sz="3704">
                <a:solidFill>
                  <a:srgbClr val="FFFFFF"/>
                </a:solidFill>
                <a:latin typeface="Open Sans Bold"/>
                <a:ea typeface="Open Sans Bold"/>
                <a:cs typeface="Open Sans Bold"/>
                <a:sym typeface="Open Sans Bold"/>
              </a:rPr>
              <a:t>Contents</a:t>
            </a:r>
          </a:p>
        </p:txBody>
      </p:sp>
      <p:sp>
        <p:nvSpPr>
          <p:cNvPr name="TextBox 8" id="8"/>
          <p:cNvSpPr txBox="true"/>
          <p:nvPr/>
        </p:nvSpPr>
        <p:spPr>
          <a:xfrm rot="0">
            <a:off x="258700" y="3000022"/>
            <a:ext cx="7000241" cy="488192"/>
          </a:xfrm>
          <a:prstGeom prst="rect">
            <a:avLst/>
          </a:prstGeom>
        </p:spPr>
        <p:txBody>
          <a:bodyPr anchor="t" rtlCol="false" tIns="0" lIns="0" bIns="0" rIns="0">
            <a:spAutoFit/>
          </a:bodyPr>
          <a:lstStyle/>
          <a:p>
            <a:pPr algn="just">
              <a:lnSpc>
                <a:spcPts val="4066"/>
              </a:lnSpc>
            </a:pPr>
            <a:r>
              <a:rPr lang="en-US" sz="2904">
                <a:solidFill>
                  <a:srgbClr val="FFFFFF"/>
                </a:solidFill>
                <a:latin typeface="Open Sans Light"/>
                <a:ea typeface="Open Sans Light"/>
                <a:cs typeface="Open Sans Light"/>
                <a:sym typeface="Open Sans Light"/>
              </a:rPr>
              <a:t>02 Data Wrangling and Cleaning </a:t>
            </a:r>
          </a:p>
        </p:txBody>
      </p:sp>
      <p:sp>
        <p:nvSpPr>
          <p:cNvPr name="TextBox 9" id="9"/>
          <p:cNvSpPr txBox="true"/>
          <p:nvPr/>
        </p:nvSpPr>
        <p:spPr>
          <a:xfrm rot="0">
            <a:off x="258700" y="3793014"/>
            <a:ext cx="6064584" cy="488192"/>
          </a:xfrm>
          <a:prstGeom prst="rect">
            <a:avLst/>
          </a:prstGeom>
        </p:spPr>
        <p:txBody>
          <a:bodyPr anchor="t" rtlCol="false" tIns="0" lIns="0" bIns="0" rIns="0">
            <a:spAutoFit/>
          </a:bodyPr>
          <a:lstStyle/>
          <a:p>
            <a:pPr algn="just">
              <a:lnSpc>
                <a:spcPts val="4066"/>
              </a:lnSpc>
            </a:pPr>
            <a:r>
              <a:rPr lang="en-US" sz="2904">
                <a:solidFill>
                  <a:srgbClr val="FFFFFF"/>
                </a:solidFill>
                <a:latin typeface="Open Sans Light"/>
                <a:ea typeface="Open Sans Light"/>
                <a:cs typeface="Open Sans Light"/>
                <a:sym typeface="Open Sans Light"/>
              </a:rPr>
              <a:t>03 Exploratory Data Analysis</a:t>
            </a:r>
          </a:p>
        </p:txBody>
      </p:sp>
      <p:sp>
        <p:nvSpPr>
          <p:cNvPr name="TextBox 10" id="10"/>
          <p:cNvSpPr txBox="true"/>
          <p:nvPr/>
        </p:nvSpPr>
        <p:spPr>
          <a:xfrm rot="0">
            <a:off x="258467" y="5321472"/>
            <a:ext cx="3215084" cy="488192"/>
          </a:xfrm>
          <a:prstGeom prst="rect">
            <a:avLst/>
          </a:prstGeom>
        </p:spPr>
        <p:txBody>
          <a:bodyPr anchor="t" rtlCol="false" tIns="0" lIns="0" bIns="0" rIns="0">
            <a:spAutoFit/>
          </a:bodyPr>
          <a:lstStyle/>
          <a:p>
            <a:pPr algn="just">
              <a:lnSpc>
                <a:spcPts val="4066"/>
              </a:lnSpc>
            </a:pPr>
            <a:r>
              <a:rPr lang="en-US" sz="2904">
                <a:solidFill>
                  <a:srgbClr val="FFFFFF"/>
                </a:solidFill>
                <a:latin typeface="Open Sans Light"/>
                <a:ea typeface="Open Sans Light"/>
                <a:cs typeface="Open Sans Light"/>
                <a:sym typeface="Open Sans Light"/>
              </a:rPr>
              <a:t>05 Conclusions</a:t>
            </a:r>
          </a:p>
        </p:txBody>
      </p:sp>
      <p:sp>
        <p:nvSpPr>
          <p:cNvPr name="TextBox 11" id="11"/>
          <p:cNvSpPr txBox="true"/>
          <p:nvPr/>
        </p:nvSpPr>
        <p:spPr>
          <a:xfrm rot="0">
            <a:off x="344558" y="2205124"/>
            <a:ext cx="4038049" cy="488192"/>
          </a:xfrm>
          <a:prstGeom prst="rect">
            <a:avLst/>
          </a:prstGeom>
        </p:spPr>
        <p:txBody>
          <a:bodyPr anchor="t" rtlCol="false" tIns="0" lIns="0" bIns="0" rIns="0">
            <a:spAutoFit/>
          </a:bodyPr>
          <a:lstStyle/>
          <a:p>
            <a:pPr algn="just">
              <a:lnSpc>
                <a:spcPts val="4066"/>
              </a:lnSpc>
            </a:pPr>
            <a:r>
              <a:rPr lang="en-US" sz="2904">
                <a:solidFill>
                  <a:srgbClr val="FFFFFF"/>
                </a:solidFill>
                <a:latin typeface="Open Sans Light"/>
                <a:ea typeface="Open Sans Light"/>
                <a:cs typeface="Open Sans Light"/>
                <a:sym typeface="Open Sans Light"/>
              </a:rPr>
              <a:t>01 Project Overview</a:t>
            </a:r>
          </a:p>
        </p:txBody>
      </p:sp>
      <p:sp>
        <p:nvSpPr>
          <p:cNvPr name="TextBox 12" id="12"/>
          <p:cNvSpPr txBox="true"/>
          <p:nvPr/>
        </p:nvSpPr>
        <p:spPr>
          <a:xfrm rot="0">
            <a:off x="258700" y="4642261"/>
            <a:ext cx="4572433" cy="488192"/>
          </a:xfrm>
          <a:prstGeom prst="rect">
            <a:avLst/>
          </a:prstGeom>
        </p:spPr>
        <p:txBody>
          <a:bodyPr anchor="t" rtlCol="false" tIns="0" lIns="0" bIns="0" rIns="0">
            <a:spAutoFit/>
          </a:bodyPr>
          <a:lstStyle/>
          <a:p>
            <a:pPr algn="just">
              <a:lnSpc>
                <a:spcPts val="4066"/>
              </a:lnSpc>
            </a:pPr>
            <a:r>
              <a:rPr lang="en-US" sz="2904">
                <a:solidFill>
                  <a:srgbClr val="FFFFFF"/>
                </a:solidFill>
                <a:latin typeface="Open Sans Light"/>
                <a:ea typeface="Open Sans Light"/>
                <a:cs typeface="Open Sans Light"/>
                <a:sym typeface="Open Sans Light"/>
              </a:rPr>
              <a:t>04 Major Obstacles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5780C0"/>
        </a:solidFill>
      </p:bgPr>
    </p:bg>
    <p:spTree>
      <p:nvGrpSpPr>
        <p:cNvPr id="1" name=""/>
        <p:cNvGrpSpPr/>
        <p:nvPr/>
      </p:nvGrpSpPr>
      <p:grpSpPr>
        <a:xfrm>
          <a:off x="0" y="0"/>
          <a:ext cx="0" cy="0"/>
          <a:chOff x="0" y="0"/>
          <a:chExt cx="0" cy="0"/>
        </a:xfrm>
      </p:grpSpPr>
      <p:sp>
        <p:nvSpPr>
          <p:cNvPr name="Freeform 2" id="2"/>
          <p:cNvSpPr/>
          <p:nvPr/>
        </p:nvSpPr>
        <p:spPr>
          <a:xfrm flipH="false" flipV="false" rot="0">
            <a:off x="13245230" y="-5894436"/>
            <a:ext cx="8338513" cy="8338513"/>
          </a:xfrm>
          <a:custGeom>
            <a:avLst/>
            <a:gdLst/>
            <a:ahLst/>
            <a:cxnLst/>
            <a:rect r="r" b="b" t="t" l="l"/>
            <a:pathLst>
              <a:path h="8338513" w="8338513">
                <a:moveTo>
                  <a:pt x="0" y="0"/>
                </a:moveTo>
                <a:lnTo>
                  <a:pt x="8338512" y="0"/>
                </a:lnTo>
                <a:lnTo>
                  <a:pt x="8338512" y="8338513"/>
                </a:lnTo>
                <a:lnTo>
                  <a:pt x="0" y="83385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true" flipV="false" rot="1228989">
            <a:off x="14677205" y="6610205"/>
            <a:ext cx="3052969" cy="3041867"/>
          </a:xfrm>
          <a:custGeom>
            <a:avLst/>
            <a:gdLst/>
            <a:ahLst/>
            <a:cxnLst/>
            <a:rect r="r" b="b" t="t" l="l"/>
            <a:pathLst>
              <a:path h="3041867" w="3052969">
                <a:moveTo>
                  <a:pt x="3052968" y="0"/>
                </a:moveTo>
                <a:lnTo>
                  <a:pt x="0" y="0"/>
                </a:lnTo>
                <a:lnTo>
                  <a:pt x="0" y="3041867"/>
                </a:lnTo>
                <a:lnTo>
                  <a:pt x="3052968" y="3041867"/>
                </a:lnTo>
                <a:lnTo>
                  <a:pt x="3052968"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6814021" y="28587"/>
            <a:ext cx="1473979" cy="1473979"/>
          </a:xfrm>
          <a:custGeom>
            <a:avLst/>
            <a:gdLst/>
            <a:ahLst/>
            <a:cxnLst/>
            <a:rect r="r" b="b" t="t" l="l"/>
            <a:pathLst>
              <a:path h="1473979" w="1473979">
                <a:moveTo>
                  <a:pt x="0" y="0"/>
                </a:moveTo>
                <a:lnTo>
                  <a:pt x="1473979" y="0"/>
                </a:lnTo>
                <a:lnTo>
                  <a:pt x="1473979" y="1473979"/>
                </a:lnTo>
                <a:lnTo>
                  <a:pt x="0" y="14739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3245230" y="6172200"/>
            <a:ext cx="1773105" cy="4114800"/>
          </a:xfrm>
          <a:custGeom>
            <a:avLst/>
            <a:gdLst/>
            <a:ahLst/>
            <a:cxnLst/>
            <a:rect r="r" b="b" t="t" l="l"/>
            <a:pathLst>
              <a:path h="4114800" w="1773105">
                <a:moveTo>
                  <a:pt x="0" y="0"/>
                </a:moveTo>
                <a:lnTo>
                  <a:pt x="1773104" y="0"/>
                </a:lnTo>
                <a:lnTo>
                  <a:pt x="1773104"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10364293" y="1459278"/>
            <a:ext cx="3112043" cy="3438721"/>
          </a:xfrm>
          <a:custGeom>
            <a:avLst/>
            <a:gdLst/>
            <a:ahLst/>
            <a:cxnLst/>
            <a:rect r="r" b="b" t="t" l="l"/>
            <a:pathLst>
              <a:path h="3438721" w="3112043">
                <a:moveTo>
                  <a:pt x="0" y="0"/>
                </a:moveTo>
                <a:lnTo>
                  <a:pt x="3112042" y="0"/>
                </a:lnTo>
                <a:lnTo>
                  <a:pt x="3112042" y="3438721"/>
                </a:lnTo>
                <a:lnTo>
                  <a:pt x="0" y="3438721"/>
                </a:lnTo>
                <a:lnTo>
                  <a:pt x="0" y="0"/>
                </a:lnTo>
                <a:close/>
              </a:path>
            </a:pathLst>
          </a:custGeom>
          <a:blipFill>
            <a:blip r:embed="rId11"/>
            <a:stretch>
              <a:fillRect l="0" t="0" r="0" b="0"/>
            </a:stretch>
          </a:blipFill>
        </p:spPr>
      </p:sp>
      <p:sp>
        <p:nvSpPr>
          <p:cNvPr name="TextBox 7" id="7"/>
          <p:cNvSpPr txBox="true"/>
          <p:nvPr/>
        </p:nvSpPr>
        <p:spPr>
          <a:xfrm rot="0">
            <a:off x="868996" y="1848314"/>
            <a:ext cx="4824859" cy="2613025"/>
          </a:xfrm>
          <a:prstGeom prst="rect">
            <a:avLst/>
          </a:prstGeom>
        </p:spPr>
        <p:txBody>
          <a:bodyPr anchor="t" rtlCol="false" tIns="0" lIns="0" bIns="0" rIns="0">
            <a:spAutoFit/>
          </a:bodyPr>
          <a:lstStyle/>
          <a:p>
            <a:pPr algn="l">
              <a:lnSpc>
                <a:spcPts val="3499"/>
              </a:lnSpc>
            </a:pPr>
            <a:r>
              <a:rPr lang="en-US" sz="2499" b="true">
                <a:solidFill>
                  <a:srgbClr val="FBF9F5"/>
                </a:solidFill>
                <a:latin typeface="Open Sans Bold"/>
                <a:ea typeface="Open Sans Bold"/>
                <a:cs typeface="Open Sans Bold"/>
                <a:sym typeface="Open Sans Bold"/>
              </a:rPr>
              <a:t> 1. The OG dataset was messy !</a:t>
            </a:r>
          </a:p>
          <a:p>
            <a:pPr algn="l">
              <a:lnSpc>
                <a:spcPts val="3499"/>
              </a:lnSpc>
              <a:spcBef>
                <a:spcPct val="0"/>
              </a:spcBef>
            </a:pPr>
          </a:p>
          <a:p>
            <a:pPr algn="l">
              <a:lnSpc>
                <a:spcPts val="3499"/>
              </a:lnSpc>
              <a:spcBef>
                <a:spcPct val="0"/>
              </a:spcBef>
            </a:pPr>
          </a:p>
          <a:p>
            <a:pPr algn="l">
              <a:lnSpc>
                <a:spcPts val="3499"/>
              </a:lnSpc>
              <a:spcBef>
                <a:spcPct val="0"/>
              </a:spcBef>
            </a:pPr>
          </a:p>
          <a:p>
            <a:pPr algn="l">
              <a:lnSpc>
                <a:spcPts val="3499"/>
              </a:lnSpc>
              <a:spcBef>
                <a:spcPct val="0"/>
              </a:spcBef>
            </a:pPr>
          </a:p>
          <a:p>
            <a:pPr algn="l">
              <a:lnSpc>
                <a:spcPts val="3499"/>
              </a:lnSpc>
              <a:spcBef>
                <a:spcPct val="0"/>
              </a:spcBef>
            </a:pPr>
            <a:r>
              <a:rPr lang="en-US" sz="2499">
                <a:solidFill>
                  <a:srgbClr val="000000"/>
                </a:solidFill>
                <a:latin typeface="Open Sans Light"/>
                <a:ea typeface="Open Sans Light"/>
                <a:cs typeface="Open Sans Light"/>
                <a:sym typeface="Open Sans Light"/>
              </a:rPr>
              <a:t>  .</a:t>
            </a:r>
          </a:p>
        </p:txBody>
      </p:sp>
      <p:sp>
        <p:nvSpPr>
          <p:cNvPr name="TextBox 8" id="8"/>
          <p:cNvSpPr txBox="true"/>
          <p:nvPr/>
        </p:nvSpPr>
        <p:spPr>
          <a:xfrm rot="0">
            <a:off x="461141" y="468141"/>
            <a:ext cx="10984579" cy="537723"/>
          </a:xfrm>
          <a:prstGeom prst="rect">
            <a:avLst/>
          </a:prstGeom>
        </p:spPr>
        <p:txBody>
          <a:bodyPr anchor="t" rtlCol="false" tIns="0" lIns="0" bIns="0" rIns="0">
            <a:spAutoFit/>
          </a:bodyPr>
          <a:lstStyle/>
          <a:p>
            <a:pPr algn="l">
              <a:lnSpc>
                <a:spcPts val="4486"/>
              </a:lnSpc>
              <a:spcBef>
                <a:spcPct val="0"/>
              </a:spcBef>
            </a:pPr>
            <a:r>
              <a:rPr lang="en-US" b="true" sz="3204">
                <a:solidFill>
                  <a:srgbClr val="FBF9F5"/>
                </a:solidFill>
                <a:latin typeface="Open Sans Bold"/>
                <a:ea typeface="Open Sans Bold"/>
                <a:cs typeface="Open Sans Bold"/>
                <a:sym typeface="Open Sans Bold"/>
              </a:rPr>
              <a:t>PROJECT OVERVIEW: Original Dataset and Hypothesis</a:t>
            </a:r>
          </a:p>
        </p:txBody>
      </p:sp>
      <p:sp>
        <p:nvSpPr>
          <p:cNvPr name="TextBox 9" id="9"/>
          <p:cNvSpPr txBox="true"/>
          <p:nvPr/>
        </p:nvSpPr>
        <p:spPr>
          <a:xfrm rot="0">
            <a:off x="868996" y="5063513"/>
            <a:ext cx="7849365" cy="1320218"/>
          </a:xfrm>
          <a:prstGeom prst="rect">
            <a:avLst/>
          </a:prstGeom>
        </p:spPr>
        <p:txBody>
          <a:bodyPr anchor="t" rtlCol="false" tIns="0" lIns="0" bIns="0" rIns="0">
            <a:spAutoFit/>
          </a:bodyPr>
          <a:lstStyle/>
          <a:p>
            <a:pPr algn="l">
              <a:lnSpc>
                <a:spcPts val="3504"/>
              </a:lnSpc>
              <a:spcBef>
                <a:spcPct val="0"/>
              </a:spcBef>
            </a:pPr>
            <a:r>
              <a:rPr lang="en-US" b="true" sz="2503">
                <a:solidFill>
                  <a:srgbClr val="FFFFFF"/>
                </a:solidFill>
                <a:latin typeface="Open Sans Bold"/>
                <a:ea typeface="Open Sans Bold"/>
                <a:cs typeface="Open Sans Bold"/>
                <a:sym typeface="Open Sans Bold"/>
              </a:rPr>
              <a:t>2. The underlying central theme of shark-human interactions became our working hypothesis for an awareness and conservation oriented plan.</a:t>
            </a:r>
          </a:p>
        </p:txBody>
      </p:sp>
      <p:sp>
        <p:nvSpPr>
          <p:cNvPr name="TextBox 10" id="10"/>
          <p:cNvSpPr txBox="true"/>
          <p:nvPr/>
        </p:nvSpPr>
        <p:spPr>
          <a:xfrm rot="0">
            <a:off x="862541" y="8684074"/>
            <a:ext cx="10676049" cy="422275"/>
          </a:xfrm>
          <a:prstGeom prst="rect">
            <a:avLst/>
          </a:prstGeom>
        </p:spPr>
        <p:txBody>
          <a:bodyPr anchor="t" rtlCol="false" tIns="0" lIns="0" bIns="0" rIns="0">
            <a:spAutoFit/>
          </a:bodyPr>
          <a:lstStyle/>
          <a:p>
            <a:pPr algn="l">
              <a:lnSpc>
                <a:spcPts val="3499"/>
              </a:lnSpc>
              <a:spcBef>
                <a:spcPct val="0"/>
              </a:spcBef>
            </a:pPr>
            <a:r>
              <a:rPr lang="en-US" b="true" sz="2499">
                <a:solidFill>
                  <a:srgbClr val="FFFFFF"/>
                </a:solidFill>
                <a:latin typeface="Open Sans Bold"/>
                <a:ea typeface="Open Sans Bold"/>
                <a:cs typeface="Open Sans Bold"/>
                <a:sym typeface="Open Sans Bold"/>
              </a:rPr>
              <a:t>3. With some secondary research we decided on shark ecotourism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5780C0"/>
        </a:solidFill>
      </p:bgPr>
    </p:bg>
    <p:spTree>
      <p:nvGrpSpPr>
        <p:cNvPr id="1" name=""/>
        <p:cNvGrpSpPr/>
        <p:nvPr/>
      </p:nvGrpSpPr>
      <p:grpSpPr>
        <a:xfrm>
          <a:off x="0" y="0"/>
          <a:ext cx="0" cy="0"/>
          <a:chOff x="0" y="0"/>
          <a:chExt cx="0" cy="0"/>
        </a:xfrm>
      </p:grpSpPr>
      <p:sp>
        <p:nvSpPr>
          <p:cNvPr name="Freeform 2" id="2"/>
          <p:cNvSpPr/>
          <p:nvPr/>
        </p:nvSpPr>
        <p:spPr>
          <a:xfrm flipH="false" flipV="false" rot="0">
            <a:off x="5593292" y="1740001"/>
            <a:ext cx="8275307" cy="1758757"/>
          </a:xfrm>
          <a:custGeom>
            <a:avLst/>
            <a:gdLst/>
            <a:ahLst/>
            <a:cxnLst/>
            <a:rect r="r" b="b" t="t" l="l"/>
            <a:pathLst>
              <a:path h="1758757" w="8275307">
                <a:moveTo>
                  <a:pt x="0" y="0"/>
                </a:moveTo>
                <a:lnTo>
                  <a:pt x="8275308" y="0"/>
                </a:lnTo>
                <a:lnTo>
                  <a:pt x="8275308" y="1758757"/>
                </a:lnTo>
                <a:lnTo>
                  <a:pt x="0" y="1758757"/>
                </a:lnTo>
                <a:lnTo>
                  <a:pt x="0" y="0"/>
                </a:lnTo>
                <a:close/>
              </a:path>
            </a:pathLst>
          </a:custGeom>
          <a:blipFill>
            <a:blip r:embed="rId3"/>
            <a:stretch>
              <a:fillRect l="0" t="0" r="0" b="0"/>
            </a:stretch>
          </a:blipFill>
        </p:spPr>
      </p:sp>
      <p:sp>
        <p:nvSpPr>
          <p:cNvPr name="Freeform 3" id="3"/>
          <p:cNvSpPr/>
          <p:nvPr/>
        </p:nvSpPr>
        <p:spPr>
          <a:xfrm flipH="false" flipV="false" rot="0">
            <a:off x="16944203" y="0"/>
            <a:ext cx="1343797" cy="1343797"/>
          </a:xfrm>
          <a:custGeom>
            <a:avLst/>
            <a:gdLst/>
            <a:ahLst/>
            <a:cxnLst/>
            <a:rect r="r" b="b" t="t" l="l"/>
            <a:pathLst>
              <a:path h="1343797" w="1343797">
                <a:moveTo>
                  <a:pt x="0" y="0"/>
                </a:moveTo>
                <a:lnTo>
                  <a:pt x="1343797" y="0"/>
                </a:lnTo>
                <a:lnTo>
                  <a:pt x="1343797" y="1343797"/>
                </a:lnTo>
                <a:lnTo>
                  <a:pt x="0" y="13437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228549" y="1950248"/>
            <a:ext cx="2715653" cy="4540965"/>
          </a:xfrm>
          <a:custGeom>
            <a:avLst/>
            <a:gdLst/>
            <a:ahLst/>
            <a:cxnLst/>
            <a:rect r="r" b="b" t="t" l="l"/>
            <a:pathLst>
              <a:path h="4540965" w="2715653">
                <a:moveTo>
                  <a:pt x="0" y="0"/>
                </a:moveTo>
                <a:lnTo>
                  <a:pt x="2715654" y="0"/>
                </a:lnTo>
                <a:lnTo>
                  <a:pt x="2715654" y="4540965"/>
                </a:lnTo>
                <a:lnTo>
                  <a:pt x="0" y="4540965"/>
                </a:lnTo>
                <a:lnTo>
                  <a:pt x="0" y="0"/>
                </a:lnTo>
                <a:close/>
              </a:path>
            </a:pathLst>
          </a:custGeom>
          <a:blipFill>
            <a:blip r:embed="rId6"/>
            <a:stretch>
              <a:fillRect l="0" t="0" r="-2836" b="0"/>
            </a:stretch>
          </a:blipFill>
        </p:spPr>
      </p:sp>
      <p:sp>
        <p:nvSpPr>
          <p:cNvPr name="TextBox 5" id="5"/>
          <p:cNvSpPr txBox="true"/>
          <p:nvPr/>
        </p:nvSpPr>
        <p:spPr>
          <a:xfrm rot="0">
            <a:off x="0" y="372035"/>
            <a:ext cx="15544800" cy="537723"/>
          </a:xfrm>
          <a:prstGeom prst="rect">
            <a:avLst/>
          </a:prstGeom>
        </p:spPr>
        <p:txBody>
          <a:bodyPr anchor="t" rtlCol="false" tIns="0" lIns="0" bIns="0" rIns="0">
            <a:spAutoFit/>
          </a:bodyPr>
          <a:lstStyle/>
          <a:p>
            <a:pPr algn="ctr">
              <a:lnSpc>
                <a:spcPts val="4486"/>
              </a:lnSpc>
              <a:spcBef>
                <a:spcPct val="0"/>
              </a:spcBef>
            </a:pPr>
            <a:r>
              <a:rPr lang="en-US" b="true" sz="3204" i="true">
                <a:solidFill>
                  <a:srgbClr val="FBF9F5"/>
                </a:solidFill>
                <a:latin typeface="Open Sans Bold Italics"/>
                <a:ea typeface="Open Sans Bold Italics"/>
                <a:cs typeface="Open Sans Bold Italics"/>
                <a:sym typeface="Open Sans Bold Italics"/>
              </a:rPr>
              <a:t> </a:t>
            </a:r>
            <a:r>
              <a:rPr lang="en-US" b="true" sz="3204">
                <a:solidFill>
                  <a:srgbClr val="FBF9F5"/>
                </a:solidFill>
                <a:latin typeface="Open Sans Bold"/>
                <a:ea typeface="Open Sans Bold"/>
                <a:cs typeface="Open Sans Bold"/>
                <a:sym typeface="Open Sans Bold"/>
              </a:rPr>
              <a:t>II. Project overview:  Being creative and effective</a:t>
            </a:r>
          </a:p>
        </p:txBody>
      </p:sp>
      <p:sp>
        <p:nvSpPr>
          <p:cNvPr name="TextBox 6" id="6"/>
          <p:cNvSpPr txBox="true"/>
          <p:nvPr/>
        </p:nvSpPr>
        <p:spPr>
          <a:xfrm rot="0">
            <a:off x="1215427" y="1187701"/>
            <a:ext cx="2786062" cy="3728720"/>
          </a:xfrm>
          <a:prstGeom prst="rect">
            <a:avLst/>
          </a:prstGeom>
        </p:spPr>
        <p:txBody>
          <a:bodyPr anchor="t" rtlCol="false" tIns="0" lIns="0" bIns="0" rIns="0">
            <a:spAutoFit/>
          </a:bodyPr>
          <a:lstStyle/>
          <a:p>
            <a:pPr algn="l">
              <a:lnSpc>
                <a:spcPts val="3499"/>
              </a:lnSpc>
              <a:spcBef>
                <a:spcPct val="0"/>
              </a:spcBef>
            </a:pPr>
            <a:r>
              <a:rPr lang="en-US" b="true" sz="2499">
                <a:solidFill>
                  <a:srgbClr val="FBF9F5"/>
                </a:solidFill>
                <a:latin typeface="Open Sans Bold"/>
                <a:ea typeface="Open Sans Bold"/>
                <a:cs typeface="Open Sans Bold"/>
                <a:sym typeface="Open Sans Bold"/>
              </a:rPr>
              <a:t>1.</a:t>
            </a:r>
            <a:r>
              <a:rPr lang="en-US" b="true" sz="2499">
                <a:solidFill>
                  <a:srgbClr val="FBF9F5"/>
                </a:solidFill>
                <a:latin typeface="Open Sans Bold"/>
                <a:ea typeface="Open Sans Bold"/>
                <a:cs typeface="Open Sans Bold"/>
                <a:sym typeface="Open Sans Bold"/>
              </a:rPr>
              <a:t>New Dataframe</a:t>
            </a:r>
          </a:p>
          <a:p>
            <a:pPr algn="l">
              <a:lnSpc>
                <a:spcPts val="2380"/>
              </a:lnSpc>
              <a:spcBef>
                <a:spcPct val="0"/>
              </a:spcBef>
            </a:pPr>
          </a:p>
          <a:p>
            <a:pPr algn="l" marL="358393" indent="-179197" lvl="1">
              <a:lnSpc>
                <a:spcPts val="2323"/>
              </a:lnSpc>
              <a:spcBef>
                <a:spcPct val="0"/>
              </a:spcBef>
              <a:buFont typeface="Arial"/>
              <a:buChar char="•"/>
            </a:pPr>
            <a:r>
              <a:rPr lang="en-US" b="true" sz="1659">
                <a:solidFill>
                  <a:srgbClr val="FBF9F5"/>
                </a:solidFill>
                <a:latin typeface="Open Sans Bold"/>
                <a:ea typeface="Open Sans Bold"/>
                <a:cs typeface="Open Sans Bold"/>
                <a:sym typeface="Open Sans Bold"/>
              </a:rPr>
              <a:t>Year</a:t>
            </a:r>
          </a:p>
          <a:p>
            <a:pPr algn="l" marL="358393" indent="-179197" lvl="1">
              <a:lnSpc>
                <a:spcPts val="2323"/>
              </a:lnSpc>
              <a:spcBef>
                <a:spcPct val="0"/>
              </a:spcBef>
              <a:buFont typeface="Arial"/>
              <a:buChar char="•"/>
            </a:pPr>
            <a:r>
              <a:rPr lang="en-US" b="true" sz="1659">
                <a:solidFill>
                  <a:srgbClr val="FBF9F5"/>
                </a:solidFill>
                <a:latin typeface="Open Sans Bold"/>
                <a:ea typeface="Open Sans Bold"/>
                <a:cs typeface="Open Sans Bold"/>
                <a:sym typeface="Open Sans Bold"/>
              </a:rPr>
              <a:t>Type</a:t>
            </a:r>
          </a:p>
          <a:p>
            <a:pPr algn="l" marL="358393" indent="-179197" lvl="1">
              <a:lnSpc>
                <a:spcPts val="2323"/>
              </a:lnSpc>
              <a:spcBef>
                <a:spcPct val="0"/>
              </a:spcBef>
              <a:buFont typeface="Arial"/>
              <a:buChar char="•"/>
            </a:pPr>
            <a:r>
              <a:rPr lang="en-US" b="true" sz="1659">
                <a:solidFill>
                  <a:srgbClr val="FBF9F5"/>
                </a:solidFill>
                <a:latin typeface="Open Sans Bold"/>
                <a:ea typeface="Open Sans Bold"/>
                <a:cs typeface="Open Sans Bold"/>
                <a:sym typeface="Open Sans Bold"/>
              </a:rPr>
              <a:t>Country</a:t>
            </a:r>
          </a:p>
          <a:p>
            <a:pPr algn="l" marL="358393" indent="-179197" lvl="1">
              <a:lnSpc>
                <a:spcPts val="2323"/>
              </a:lnSpc>
              <a:spcBef>
                <a:spcPct val="0"/>
              </a:spcBef>
              <a:buFont typeface="Arial"/>
              <a:buChar char="•"/>
            </a:pPr>
            <a:r>
              <a:rPr lang="en-US" b="true" sz="1659">
                <a:solidFill>
                  <a:srgbClr val="FBF9F5"/>
                </a:solidFill>
                <a:latin typeface="Open Sans Bold"/>
                <a:ea typeface="Open Sans Bold"/>
                <a:cs typeface="Open Sans Bold"/>
                <a:sym typeface="Open Sans Bold"/>
              </a:rPr>
              <a:t>State</a:t>
            </a:r>
          </a:p>
          <a:p>
            <a:pPr algn="l" marL="358393" indent="-179197" lvl="1">
              <a:lnSpc>
                <a:spcPts val="2323"/>
              </a:lnSpc>
              <a:spcBef>
                <a:spcPct val="0"/>
              </a:spcBef>
              <a:buFont typeface="Arial"/>
              <a:buChar char="•"/>
            </a:pPr>
            <a:r>
              <a:rPr lang="en-US" b="true" sz="1659">
                <a:solidFill>
                  <a:srgbClr val="FBF9F5"/>
                </a:solidFill>
                <a:latin typeface="Open Sans Bold"/>
                <a:ea typeface="Open Sans Bold"/>
                <a:cs typeface="Open Sans Bold"/>
                <a:sym typeface="Open Sans Bold"/>
              </a:rPr>
              <a:t>Injury</a:t>
            </a:r>
          </a:p>
          <a:p>
            <a:pPr algn="l" marL="358393" indent="-179197" lvl="1">
              <a:lnSpc>
                <a:spcPts val="2323"/>
              </a:lnSpc>
              <a:spcBef>
                <a:spcPct val="0"/>
              </a:spcBef>
              <a:buFont typeface="Arial"/>
              <a:buChar char="•"/>
            </a:pPr>
            <a:r>
              <a:rPr lang="en-US" b="true" sz="1659">
                <a:solidFill>
                  <a:srgbClr val="FBF9F5"/>
                </a:solidFill>
                <a:latin typeface="Open Sans Bold"/>
                <a:ea typeface="Open Sans Bold"/>
                <a:cs typeface="Open Sans Bold"/>
                <a:sym typeface="Open Sans Bold"/>
              </a:rPr>
              <a:t>Species</a:t>
            </a:r>
          </a:p>
          <a:p>
            <a:pPr algn="l">
              <a:lnSpc>
                <a:spcPts val="3499"/>
              </a:lnSpc>
              <a:spcBef>
                <a:spcPct val="0"/>
              </a:spcBef>
            </a:pPr>
          </a:p>
          <a:p>
            <a:pPr algn="l">
              <a:lnSpc>
                <a:spcPts val="3499"/>
              </a:lnSpc>
              <a:spcBef>
                <a:spcPct val="0"/>
              </a:spcBef>
            </a:pPr>
          </a:p>
          <a:p>
            <a:pPr algn="l">
              <a:lnSpc>
                <a:spcPts val="3359"/>
              </a:lnSpc>
              <a:spcBef>
                <a:spcPct val="0"/>
              </a:spcBef>
            </a:pPr>
            <a:r>
              <a:rPr lang="en-US" b="true" sz="2400">
                <a:solidFill>
                  <a:srgbClr val="FBF9F5"/>
                </a:solidFill>
                <a:latin typeface="Open Sans Bold"/>
                <a:ea typeface="Open Sans Bold"/>
                <a:cs typeface="Open Sans Bold"/>
                <a:sym typeface="Open Sans Bold"/>
              </a:rPr>
              <a:t>             </a:t>
            </a:r>
            <a:r>
              <a:rPr lang="en-US" b="true" sz="2400">
                <a:solidFill>
                  <a:srgbClr val="FBF9F5"/>
                </a:solidFill>
                <a:latin typeface="Open Sans Bold"/>
                <a:ea typeface="Open Sans Bold"/>
                <a:cs typeface="Open Sans Bold"/>
                <a:sym typeface="Open Sans Bold"/>
              </a:rPr>
              <a:t> </a:t>
            </a:r>
          </a:p>
        </p:txBody>
      </p:sp>
      <p:sp>
        <p:nvSpPr>
          <p:cNvPr name="TextBox 7" id="7"/>
          <p:cNvSpPr txBox="true"/>
          <p:nvPr/>
        </p:nvSpPr>
        <p:spPr>
          <a:xfrm rot="0">
            <a:off x="1215427" y="3952268"/>
            <a:ext cx="3654326" cy="1871157"/>
          </a:xfrm>
          <a:prstGeom prst="rect">
            <a:avLst/>
          </a:prstGeom>
        </p:spPr>
        <p:txBody>
          <a:bodyPr anchor="t" rtlCol="false" tIns="0" lIns="0" bIns="0" rIns="0">
            <a:spAutoFit/>
          </a:bodyPr>
          <a:lstStyle/>
          <a:p>
            <a:pPr algn="ctr">
              <a:lnSpc>
                <a:spcPts val="3506"/>
              </a:lnSpc>
            </a:pPr>
            <a:r>
              <a:rPr lang="en-US" sz="2504" b="true">
                <a:solidFill>
                  <a:srgbClr val="FBF9F5"/>
                </a:solidFill>
                <a:latin typeface="Open Sans Bold"/>
                <a:ea typeface="Open Sans Bold"/>
                <a:cs typeface="Open Sans Bold"/>
                <a:sym typeface="Open Sans Bold"/>
              </a:rPr>
              <a:t>2.Data Standardisation</a:t>
            </a:r>
          </a:p>
          <a:p>
            <a:pPr algn="l">
              <a:lnSpc>
                <a:spcPts val="2323"/>
              </a:lnSpc>
            </a:pPr>
            <a:r>
              <a:rPr lang="en-US" sz="1659" b="true">
                <a:solidFill>
                  <a:srgbClr val="FBF9F5"/>
                </a:solidFill>
                <a:latin typeface="Open Sans Bold"/>
                <a:ea typeface="Open Sans Bold"/>
                <a:cs typeface="Open Sans Bold"/>
                <a:sym typeface="Open Sans Bold"/>
              </a:rPr>
              <a:t> </a:t>
            </a:r>
          </a:p>
          <a:p>
            <a:pPr algn="l" marL="358393" indent="-179197" lvl="1">
              <a:lnSpc>
                <a:spcPts val="2323"/>
              </a:lnSpc>
              <a:buFont typeface="Arial"/>
              <a:buChar char="•"/>
            </a:pPr>
            <a:r>
              <a:rPr lang="en-US" b="true" sz="1659">
                <a:solidFill>
                  <a:srgbClr val="FBF9F5"/>
                </a:solidFill>
                <a:latin typeface="Open Sans Bold"/>
                <a:ea typeface="Open Sans Bold"/>
                <a:cs typeface="Open Sans Bold"/>
                <a:sym typeface="Open Sans Bold"/>
              </a:rPr>
              <a:t>Column names snake_case</a:t>
            </a:r>
          </a:p>
          <a:p>
            <a:pPr algn="l" marL="358393" indent="-179197" lvl="1">
              <a:lnSpc>
                <a:spcPts val="2323"/>
              </a:lnSpc>
              <a:buFont typeface="Arial"/>
              <a:buChar char="•"/>
            </a:pPr>
            <a:r>
              <a:rPr lang="en-US" b="true" sz="1659">
                <a:solidFill>
                  <a:srgbClr val="FBF9F5"/>
                </a:solidFill>
                <a:latin typeface="Open Sans Bold"/>
                <a:ea typeface="Open Sans Bold"/>
                <a:cs typeface="Open Sans Bold"/>
                <a:sym typeface="Open Sans Bold"/>
              </a:rPr>
              <a:t>adjusting data types</a:t>
            </a:r>
          </a:p>
          <a:p>
            <a:pPr algn="l" marL="358393" indent="-179197" lvl="1">
              <a:lnSpc>
                <a:spcPts val="2323"/>
              </a:lnSpc>
              <a:buFont typeface="Arial"/>
              <a:buChar char="•"/>
            </a:pPr>
            <a:r>
              <a:rPr lang="en-US" b="true" sz="1659">
                <a:solidFill>
                  <a:srgbClr val="FBF9F5"/>
                </a:solidFill>
                <a:latin typeface="Open Sans Bold"/>
                <a:ea typeface="Open Sans Bold"/>
                <a:cs typeface="Open Sans Bold"/>
                <a:sym typeface="Open Sans Bold"/>
              </a:rPr>
              <a:t>drop nans</a:t>
            </a:r>
          </a:p>
          <a:p>
            <a:pPr algn="l" marL="358393" indent="-179197" lvl="1">
              <a:lnSpc>
                <a:spcPts val="2323"/>
              </a:lnSpc>
              <a:spcBef>
                <a:spcPct val="0"/>
              </a:spcBef>
              <a:buFont typeface="Arial"/>
              <a:buChar char="•"/>
            </a:pPr>
            <a:r>
              <a:rPr lang="en-US" b="true" sz="1659">
                <a:solidFill>
                  <a:srgbClr val="FBF9F5"/>
                </a:solidFill>
                <a:latin typeface="Open Sans Bold"/>
                <a:ea typeface="Open Sans Bold"/>
                <a:cs typeface="Open Sans Bold"/>
                <a:sym typeface="Open Sans Bold"/>
              </a:rPr>
              <a:t>drop duplicates</a:t>
            </a:r>
          </a:p>
        </p:txBody>
      </p:sp>
      <p:sp>
        <p:nvSpPr>
          <p:cNvPr name="TextBox 8" id="8"/>
          <p:cNvSpPr txBox="true"/>
          <p:nvPr/>
        </p:nvSpPr>
        <p:spPr>
          <a:xfrm rot="0">
            <a:off x="1215427" y="6299675"/>
            <a:ext cx="14308634" cy="3700507"/>
          </a:xfrm>
          <a:prstGeom prst="rect">
            <a:avLst/>
          </a:prstGeom>
        </p:spPr>
        <p:txBody>
          <a:bodyPr anchor="t" rtlCol="false" tIns="0" lIns="0" bIns="0" rIns="0">
            <a:spAutoFit/>
          </a:bodyPr>
          <a:lstStyle/>
          <a:p>
            <a:pPr algn="l">
              <a:lnSpc>
                <a:spcPts val="3449"/>
              </a:lnSpc>
            </a:pPr>
            <a:r>
              <a:rPr lang="en-US" sz="2463" b="true">
                <a:solidFill>
                  <a:srgbClr val="FBF9F5"/>
                </a:solidFill>
                <a:latin typeface="Open Sans Bold"/>
                <a:ea typeface="Open Sans Bold"/>
                <a:cs typeface="Open Sans Bold"/>
                <a:sym typeface="Open Sans Bold"/>
              </a:rPr>
              <a:t>3. Data Cleaning by Column:</a:t>
            </a:r>
          </a:p>
          <a:p>
            <a:pPr algn="l">
              <a:lnSpc>
                <a:spcPts val="3449"/>
              </a:lnSpc>
            </a:pPr>
          </a:p>
          <a:p>
            <a:pPr algn="l" marL="357942" indent="-178971" lvl="1">
              <a:lnSpc>
                <a:spcPts val="2321"/>
              </a:lnSpc>
              <a:buFont typeface="Arial"/>
              <a:buChar char="•"/>
            </a:pPr>
            <a:r>
              <a:rPr lang="en-US" b="true" sz="1657">
                <a:solidFill>
                  <a:srgbClr val="FFFFFF"/>
                </a:solidFill>
                <a:latin typeface="Open Sans Bold"/>
                <a:ea typeface="Open Sans Bold"/>
                <a:cs typeface="Open Sans Bold"/>
                <a:sym typeface="Open Sans Bold"/>
              </a:rPr>
              <a:t>Year</a:t>
            </a:r>
            <a:r>
              <a:rPr lang="en-US" b="true" sz="1657">
                <a:solidFill>
                  <a:srgbClr val="000000"/>
                </a:solidFill>
                <a:latin typeface="Open Sans Bold"/>
                <a:ea typeface="Open Sans Bold"/>
                <a:cs typeface="Open Sans Bold"/>
                <a:sym typeface="Open Sans Bold"/>
              </a:rPr>
              <a:t>: limiting data set to last 25 years based on global warming and modern tourism</a:t>
            </a:r>
          </a:p>
          <a:p>
            <a:pPr algn="l">
              <a:lnSpc>
                <a:spcPts val="2321"/>
              </a:lnSpc>
            </a:pPr>
          </a:p>
          <a:p>
            <a:pPr algn="l" marL="357942" indent="-178971" lvl="1">
              <a:lnSpc>
                <a:spcPts val="2321"/>
              </a:lnSpc>
              <a:buFont typeface="Arial"/>
              <a:buChar char="•"/>
            </a:pPr>
            <a:r>
              <a:rPr lang="en-US" b="true" sz="1657">
                <a:solidFill>
                  <a:srgbClr val="FFFFFF"/>
                </a:solidFill>
                <a:latin typeface="Open Sans Bold"/>
                <a:ea typeface="Open Sans Bold"/>
                <a:cs typeface="Open Sans Bold"/>
                <a:sym typeface="Open Sans Bold"/>
              </a:rPr>
              <a:t>State and country</a:t>
            </a:r>
            <a:r>
              <a:rPr lang="en-US" b="true" sz="1657">
                <a:solidFill>
                  <a:srgbClr val="000000"/>
                </a:solidFill>
                <a:latin typeface="Open Sans Bold"/>
                <a:ea typeface="Open Sans Bold"/>
                <a:cs typeface="Open Sans Bold"/>
                <a:sym typeface="Open Sans Bold"/>
              </a:rPr>
              <a:t>: kept duplicates, cleaned irregularities</a:t>
            </a:r>
          </a:p>
          <a:p>
            <a:pPr algn="l">
              <a:lnSpc>
                <a:spcPts val="2321"/>
              </a:lnSpc>
            </a:pPr>
          </a:p>
          <a:p>
            <a:pPr algn="l" marL="357942" indent="-178971" lvl="1">
              <a:lnSpc>
                <a:spcPts val="2321"/>
              </a:lnSpc>
              <a:buFont typeface="Arial"/>
              <a:buChar char="•"/>
            </a:pPr>
            <a:r>
              <a:rPr lang="en-US" b="true" sz="1657">
                <a:solidFill>
                  <a:srgbClr val="FFFFFF"/>
                </a:solidFill>
                <a:latin typeface="Open Sans Bold"/>
                <a:ea typeface="Open Sans Bold"/>
                <a:cs typeface="Open Sans Bold"/>
                <a:sym typeface="Open Sans Bold"/>
              </a:rPr>
              <a:t>Species</a:t>
            </a:r>
            <a:r>
              <a:rPr lang="en-US" b="true" sz="1657">
                <a:solidFill>
                  <a:srgbClr val="000000"/>
                </a:solidFill>
                <a:latin typeface="Open Sans Bold"/>
                <a:ea typeface="Open Sans Bold"/>
                <a:cs typeface="Open Sans Bold"/>
                <a:sym typeface="Open Sans Bold"/>
              </a:rPr>
              <a:t>:  Created types</a:t>
            </a:r>
          </a:p>
          <a:p>
            <a:pPr algn="l">
              <a:lnSpc>
                <a:spcPts val="2321"/>
              </a:lnSpc>
            </a:pPr>
          </a:p>
          <a:p>
            <a:pPr algn="l" marL="357942" indent="-178971" lvl="1">
              <a:lnSpc>
                <a:spcPts val="2321"/>
              </a:lnSpc>
              <a:buFont typeface="Arial"/>
              <a:buChar char="•"/>
            </a:pPr>
            <a:r>
              <a:rPr lang="en-US" b="true" sz="1657">
                <a:solidFill>
                  <a:srgbClr val="FFFFFF"/>
                </a:solidFill>
                <a:latin typeface="Open Sans Bold"/>
                <a:ea typeface="Open Sans Bold"/>
                <a:cs typeface="Open Sans Bold"/>
                <a:sym typeface="Open Sans Bold"/>
              </a:rPr>
              <a:t>Type</a:t>
            </a:r>
            <a:r>
              <a:rPr lang="en-US" b="true" sz="1657">
                <a:solidFill>
                  <a:srgbClr val="000000"/>
                </a:solidFill>
                <a:latin typeface="Open Sans Bold"/>
                <a:ea typeface="Open Sans Bold"/>
                <a:cs typeface="Open Sans Bold"/>
                <a:sym typeface="Open Sans Bold"/>
              </a:rPr>
              <a:t>:  Created and dropped the “unwanted category”=  "Invalid," "Watercraft," "Sea Disaster," "Under Investigation," "Unconfirmed,"</a:t>
            </a:r>
          </a:p>
          <a:p>
            <a:pPr algn="l">
              <a:lnSpc>
                <a:spcPts val="2321"/>
              </a:lnSpc>
            </a:pPr>
            <a:r>
              <a:rPr lang="en-US" sz="1657" b="true">
                <a:solidFill>
                  <a:srgbClr val="000000"/>
                </a:solidFill>
                <a:latin typeface="Open Sans Bold"/>
                <a:ea typeface="Open Sans Bold"/>
                <a:cs typeface="Open Sans Bold"/>
                <a:sym typeface="Open Sans Bold"/>
              </a:rPr>
              <a:t>            Retained "Provoked" and "Unprovoked”</a:t>
            </a:r>
          </a:p>
          <a:p>
            <a:pPr algn="l">
              <a:lnSpc>
                <a:spcPts val="2321"/>
              </a:lnSpc>
            </a:pPr>
          </a:p>
          <a:p>
            <a:pPr algn="l" marL="357942" indent="-178971" lvl="1">
              <a:lnSpc>
                <a:spcPts val="2321"/>
              </a:lnSpc>
              <a:spcBef>
                <a:spcPct val="0"/>
              </a:spcBef>
              <a:buFont typeface="Arial"/>
              <a:buChar char="•"/>
            </a:pPr>
            <a:r>
              <a:rPr lang="en-US" b="true" sz="1657">
                <a:solidFill>
                  <a:srgbClr val="FFFFFF"/>
                </a:solidFill>
                <a:latin typeface="Open Sans Bold"/>
                <a:ea typeface="Open Sans Bold"/>
                <a:cs typeface="Open Sans Bold"/>
                <a:sym typeface="Open Sans Bold"/>
              </a:rPr>
              <a:t>Injury:</a:t>
            </a:r>
            <a:r>
              <a:rPr lang="en-US" b="true" sz="1657">
                <a:solidFill>
                  <a:srgbClr val="000000"/>
                </a:solidFill>
                <a:latin typeface="Open Sans Bold"/>
                <a:ea typeface="Open Sans Bold"/>
                <a:cs typeface="Open Sans Bold"/>
                <a:sym typeface="Open Sans Bold"/>
              </a:rPr>
              <a:t> new categories ---&gt; lacerations, minor injuries, major injuries, fat, probably scavenging, and material damage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5780C0"/>
        </a:solidFill>
      </p:bgPr>
    </p:bg>
    <p:spTree>
      <p:nvGrpSpPr>
        <p:cNvPr id="1" name=""/>
        <p:cNvGrpSpPr/>
        <p:nvPr/>
      </p:nvGrpSpPr>
      <p:grpSpPr>
        <a:xfrm>
          <a:off x="0" y="0"/>
          <a:ext cx="0" cy="0"/>
          <a:chOff x="0" y="0"/>
          <a:chExt cx="0" cy="0"/>
        </a:xfrm>
      </p:grpSpPr>
      <p:sp>
        <p:nvSpPr>
          <p:cNvPr name="Freeform 2" id="2"/>
          <p:cNvSpPr/>
          <p:nvPr/>
        </p:nvSpPr>
        <p:spPr>
          <a:xfrm flipH="false" flipV="false" rot="0">
            <a:off x="16975095" y="15446"/>
            <a:ext cx="1235676" cy="1235676"/>
          </a:xfrm>
          <a:custGeom>
            <a:avLst/>
            <a:gdLst/>
            <a:ahLst/>
            <a:cxnLst/>
            <a:rect r="r" b="b" t="t" l="l"/>
            <a:pathLst>
              <a:path h="1235676" w="1235676">
                <a:moveTo>
                  <a:pt x="0" y="0"/>
                </a:moveTo>
                <a:lnTo>
                  <a:pt x="1235675" y="0"/>
                </a:lnTo>
                <a:lnTo>
                  <a:pt x="1235675" y="1235676"/>
                </a:lnTo>
                <a:lnTo>
                  <a:pt x="0" y="1235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2004" y="1095375"/>
            <a:ext cx="8756645" cy="5823169"/>
          </a:xfrm>
          <a:custGeom>
            <a:avLst/>
            <a:gdLst/>
            <a:ahLst/>
            <a:cxnLst/>
            <a:rect r="r" b="b" t="t" l="l"/>
            <a:pathLst>
              <a:path h="5823169" w="8756645">
                <a:moveTo>
                  <a:pt x="0" y="0"/>
                </a:moveTo>
                <a:lnTo>
                  <a:pt x="8756645" y="0"/>
                </a:lnTo>
                <a:lnTo>
                  <a:pt x="8756645" y="5823169"/>
                </a:lnTo>
                <a:lnTo>
                  <a:pt x="0" y="5823169"/>
                </a:lnTo>
                <a:lnTo>
                  <a:pt x="0" y="0"/>
                </a:lnTo>
                <a:close/>
              </a:path>
            </a:pathLst>
          </a:custGeom>
          <a:blipFill>
            <a:blip r:embed="rId4"/>
            <a:stretch>
              <a:fillRect l="0" t="0" r="0" b="0"/>
            </a:stretch>
          </a:blipFill>
        </p:spPr>
      </p:sp>
      <p:sp>
        <p:nvSpPr>
          <p:cNvPr name="Freeform 4" id="4"/>
          <p:cNvSpPr/>
          <p:nvPr/>
        </p:nvSpPr>
        <p:spPr>
          <a:xfrm flipH="false" flipV="false" rot="0">
            <a:off x="8808649" y="4454500"/>
            <a:ext cx="9412676" cy="5718200"/>
          </a:xfrm>
          <a:custGeom>
            <a:avLst/>
            <a:gdLst/>
            <a:ahLst/>
            <a:cxnLst/>
            <a:rect r="r" b="b" t="t" l="l"/>
            <a:pathLst>
              <a:path h="5718200" w="9412676">
                <a:moveTo>
                  <a:pt x="0" y="0"/>
                </a:moveTo>
                <a:lnTo>
                  <a:pt x="9412676" y="0"/>
                </a:lnTo>
                <a:lnTo>
                  <a:pt x="9412676" y="5718200"/>
                </a:lnTo>
                <a:lnTo>
                  <a:pt x="0" y="5718200"/>
                </a:lnTo>
                <a:lnTo>
                  <a:pt x="0" y="0"/>
                </a:lnTo>
                <a:close/>
              </a:path>
            </a:pathLst>
          </a:custGeom>
          <a:blipFill>
            <a:blip r:embed="rId5"/>
            <a:stretch>
              <a:fillRect l="0" t="0" r="0" b="0"/>
            </a:stretch>
          </a:blipFill>
        </p:spPr>
      </p:sp>
      <p:sp>
        <p:nvSpPr>
          <p:cNvPr name="Freeform 5" id="5"/>
          <p:cNvSpPr/>
          <p:nvPr/>
        </p:nvSpPr>
        <p:spPr>
          <a:xfrm flipH="false" flipV="false" rot="0">
            <a:off x="11610678" y="1095375"/>
            <a:ext cx="2562387" cy="2562387"/>
          </a:xfrm>
          <a:custGeom>
            <a:avLst/>
            <a:gdLst/>
            <a:ahLst/>
            <a:cxnLst/>
            <a:rect r="r" b="b" t="t" l="l"/>
            <a:pathLst>
              <a:path h="2562387" w="2562387">
                <a:moveTo>
                  <a:pt x="0" y="0"/>
                </a:moveTo>
                <a:lnTo>
                  <a:pt x="2562388" y="0"/>
                </a:lnTo>
                <a:lnTo>
                  <a:pt x="2562388" y="2562387"/>
                </a:lnTo>
                <a:lnTo>
                  <a:pt x="0" y="25623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296108" y="365375"/>
            <a:ext cx="6064584" cy="488192"/>
          </a:xfrm>
          <a:prstGeom prst="rect">
            <a:avLst/>
          </a:prstGeom>
        </p:spPr>
        <p:txBody>
          <a:bodyPr anchor="t" rtlCol="false" tIns="0" lIns="0" bIns="0" rIns="0">
            <a:spAutoFit/>
          </a:bodyPr>
          <a:lstStyle/>
          <a:p>
            <a:pPr algn="just">
              <a:lnSpc>
                <a:spcPts val="4066"/>
              </a:lnSpc>
            </a:pPr>
            <a:r>
              <a:rPr lang="en-US" sz="2904">
                <a:solidFill>
                  <a:srgbClr val="FFFFFF"/>
                </a:solidFill>
                <a:latin typeface="Open Sans Light"/>
                <a:ea typeface="Open Sans Light"/>
                <a:cs typeface="Open Sans Light"/>
                <a:sym typeface="Open Sans Light"/>
              </a:rPr>
              <a:t>03 Exploratory Data Analysis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5780C0"/>
        </a:solidFill>
      </p:bgPr>
    </p:bg>
    <p:spTree>
      <p:nvGrpSpPr>
        <p:cNvPr id="1" name=""/>
        <p:cNvGrpSpPr/>
        <p:nvPr/>
      </p:nvGrpSpPr>
      <p:grpSpPr>
        <a:xfrm>
          <a:off x="0" y="0"/>
          <a:ext cx="0" cy="0"/>
          <a:chOff x="0" y="0"/>
          <a:chExt cx="0" cy="0"/>
        </a:xfrm>
      </p:grpSpPr>
      <p:sp>
        <p:nvSpPr>
          <p:cNvPr name="Freeform 2" id="2"/>
          <p:cNvSpPr/>
          <p:nvPr/>
        </p:nvSpPr>
        <p:spPr>
          <a:xfrm flipH="false" flipV="false" rot="0">
            <a:off x="16944203" y="61784"/>
            <a:ext cx="1343797" cy="1343797"/>
          </a:xfrm>
          <a:custGeom>
            <a:avLst/>
            <a:gdLst/>
            <a:ahLst/>
            <a:cxnLst/>
            <a:rect r="r" b="b" t="t" l="l"/>
            <a:pathLst>
              <a:path h="1343797" w="1343797">
                <a:moveTo>
                  <a:pt x="0" y="0"/>
                </a:moveTo>
                <a:lnTo>
                  <a:pt x="1343797" y="0"/>
                </a:lnTo>
                <a:lnTo>
                  <a:pt x="1343797" y="1343797"/>
                </a:lnTo>
                <a:lnTo>
                  <a:pt x="0" y="13437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333104"/>
            <a:ext cx="9478170" cy="6208201"/>
          </a:xfrm>
          <a:custGeom>
            <a:avLst/>
            <a:gdLst/>
            <a:ahLst/>
            <a:cxnLst/>
            <a:rect r="r" b="b" t="t" l="l"/>
            <a:pathLst>
              <a:path h="6208201" w="9478170">
                <a:moveTo>
                  <a:pt x="0" y="0"/>
                </a:moveTo>
                <a:lnTo>
                  <a:pt x="9478170" y="0"/>
                </a:lnTo>
                <a:lnTo>
                  <a:pt x="9478170" y="6208201"/>
                </a:lnTo>
                <a:lnTo>
                  <a:pt x="0" y="6208201"/>
                </a:lnTo>
                <a:lnTo>
                  <a:pt x="0" y="0"/>
                </a:lnTo>
                <a:close/>
              </a:path>
            </a:pathLst>
          </a:custGeom>
          <a:blipFill>
            <a:blip r:embed="rId4"/>
            <a:stretch>
              <a:fillRect l="0" t="0" r="0" b="0"/>
            </a:stretch>
          </a:blipFill>
        </p:spPr>
      </p:sp>
      <p:sp>
        <p:nvSpPr>
          <p:cNvPr name="Freeform 4" id="4"/>
          <p:cNvSpPr/>
          <p:nvPr/>
        </p:nvSpPr>
        <p:spPr>
          <a:xfrm flipH="false" flipV="false" rot="0">
            <a:off x="9497220" y="3752029"/>
            <a:ext cx="8762205" cy="6264977"/>
          </a:xfrm>
          <a:custGeom>
            <a:avLst/>
            <a:gdLst/>
            <a:ahLst/>
            <a:cxnLst/>
            <a:rect r="r" b="b" t="t" l="l"/>
            <a:pathLst>
              <a:path h="6264977" w="8762205">
                <a:moveTo>
                  <a:pt x="0" y="0"/>
                </a:moveTo>
                <a:lnTo>
                  <a:pt x="8762205" y="0"/>
                </a:lnTo>
                <a:lnTo>
                  <a:pt x="8762205" y="6264976"/>
                </a:lnTo>
                <a:lnTo>
                  <a:pt x="0" y="6264976"/>
                </a:lnTo>
                <a:lnTo>
                  <a:pt x="0" y="0"/>
                </a:lnTo>
                <a:close/>
              </a:path>
            </a:pathLst>
          </a:custGeom>
          <a:blipFill>
            <a:blip r:embed="rId5"/>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5780C0"/>
        </a:solidFill>
      </p:bgPr>
    </p:bg>
    <p:spTree>
      <p:nvGrpSpPr>
        <p:cNvPr id="1" name=""/>
        <p:cNvGrpSpPr/>
        <p:nvPr/>
      </p:nvGrpSpPr>
      <p:grpSpPr>
        <a:xfrm>
          <a:off x="0" y="0"/>
          <a:ext cx="0" cy="0"/>
          <a:chOff x="0" y="0"/>
          <a:chExt cx="0" cy="0"/>
        </a:xfrm>
      </p:grpSpPr>
      <p:sp>
        <p:nvSpPr>
          <p:cNvPr name="Freeform 2" id="2"/>
          <p:cNvSpPr/>
          <p:nvPr/>
        </p:nvSpPr>
        <p:spPr>
          <a:xfrm flipH="false" flipV="false" rot="0">
            <a:off x="10060831" y="4727973"/>
            <a:ext cx="7946939" cy="5264847"/>
          </a:xfrm>
          <a:custGeom>
            <a:avLst/>
            <a:gdLst/>
            <a:ahLst/>
            <a:cxnLst/>
            <a:rect r="r" b="b" t="t" l="l"/>
            <a:pathLst>
              <a:path h="5264847" w="7946939">
                <a:moveTo>
                  <a:pt x="0" y="0"/>
                </a:moveTo>
                <a:lnTo>
                  <a:pt x="7946939" y="0"/>
                </a:lnTo>
                <a:lnTo>
                  <a:pt x="7946939" y="5264847"/>
                </a:lnTo>
                <a:lnTo>
                  <a:pt x="0" y="5264847"/>
                </a:lnTo>
                <a:lnTo>
                  <a:pt x="0" y="0"/>
                </a:lnTo>
                <a:close/>
              </a:path>
            </a:pathLst>
          </a:custGeom>
          <a:blipFill>
            <a:blip r:embed="rId3"/>
            <a:stretch>
              <a:fillRect l="0" t="0" r="0" b="0"/>
            </a:stretch>
          </a:blipFill>
        </p:spPr>
      </p:sp>
      <p:sp>
        <p:nvSpPr>
          <p:cNvPr name="Freeform 3" id="3"/>
          <p:cNvSpPr/>
          <p:nvPr/>
        </p:nvSpPr>
        <p:spPr>
          <a:xfrm flipH="false" flipV="false" rot="0">
            <a:off x="16944203" y="0"/>
            <a:ext cx="1343797" cy="1343797"/>
          </a:xfrm>
          <a:custGeom>
            <a:avLst/>
            <a:gdLst/>
            <a:ahLst/>
            <a:cxnLst/>
            <a:rect r="r" b="b" t="t" l="l"/>
            <a:pathLst>
              <a:path h="1343797" w="1343797">
                <a:moveTo>
                  <a:pt x="0" y="0"/>
                </a:moveTo>
                <a:lnTo>
                  <a:pt x="1343797" y="0"/>
                </a:lnTo>
                <a:lnTo>
                  <a:pt x="1343797" y="1343797"/>
                </a:lnTo>
                <a:lnTo>
                  <a:pt x="0" y="13437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85577" y="567124"/>
            <a:ext cx="5926336" cy="936504"/>
          </a:xfrm>
          <a:prstGeom prst="rect">
            <a:avLst/>
          </a:prstGeom>
        </p:spPr>
        <p:txBody>
          <a:bodyPr anchor="t" rtlCol="false" tIns="0" lIns="0" bIns="0" rIns="0">
            <a:spAutoFit/>
          </a:bodyPr>
          <a:lstStyle/>
          <a:p>
            <a:pPr algn="ctr">
              <a:lnSpc>
                <a:spcPts val="7706"/>
              </a:lnSpc>
              <a:spcBef>
                <a:spcPct val="0"/>
              </a:spcBef>
            </a:pPr>
            <a:r>
              <a:rPr lang="en-US" sz="5504">
                <a:solidFill>
                  <a:srgbClr val="FFFFFF"/>
                </a:solidFill>
                <a:latin typeface="Open Sans Light"/>
                <a:ea typeface="Open Sans Light"/>
                <a:cs typeface="Open Sans Light"/>
                <a:sym typeface="Open Sans Light"/>
              </a:rPr>
              <a:t>The Blacktip Shark </a:t>
            </a:r>
          </a:p>
        </p:txBody>
      </p:sp>
      <p:sp>
        <p:nvSpPr>
          <p:cNvPr name="TextBox 5" id="5"/>
          <p:cNvSpPr txBox="true"/>
          <p:nvPr/>
        </p:nvSpPr>
        <p:spPr>
          <a:xfrm rot="0">
            <a:off x="685577" y="3306026"/>
            <a:ext cx="11657456" cy="3191136"/>
          </a:xfrm>
          <a:prstGeom prst="rect">
            <a:avLst/>
          </a:prstGeom>
        </p:spPr>
        <p:txBody>
          <a:bodyPr anchor="t" rtlCol="false" tIns="0" lIns="0" bIns="0" rIns="0">
            <a:spAutoFit/>
          </a:bodyPr>
          <a:lstStyle/>
          <a:p>
            <a:pPr algn="l">
              <a:lnSpc>
                <a:spcPts val="3660"/>
              </a:lnSpc>
            </a:pPr>
            <a:r>
              <a:rPr lang="en-US" sz="2614" b="true">
                <a:solidFill>
                  <a:srgbClr val="FFFFFF"/>
                </a:solidFill>
                <a:latin typeface="Open Sans Bold"/>
                <a:ea typeface="Open Sans Bold"/>
                <a:cs typeface="Open Sans Bold"/>
                <a:sym typeface="Open Sans Bold"/>
              </a:rPr>
              <a:t>Status: </a:t>
            </a:r>
            <a:r>
              <a:rPr lang="en-US" sz="2614">
                <a:solidFill>
                  <a:srgbClr val="FFFFFF"/>
                </a:solidFill>
                <a:latin typeface="Open Sans Light"/>
                <a:ea typeface="Open Sans Light"/>
                <a:cs typeface="Open Sans Light"/>
                <a:sym typeface="Open Sans Light"/>
              </a:rPr>
              <a:t>Vulnerable, caught in large numbers by commercial fisheries</a:t>
            </a:r>
          </a:p>
          <a:p>
            <a:pPr algn="l">
              <a:lnSpc>
                <a:spcPts val="3660"/>
              </a:lnSpc>
            </a:pPr>
          </a:p>
          <a:p>
            <a:pPr algn="l">
              <a:lnSpc>
                <a:spcPts val="3660"/>
              </a:lnSpc>
            </a:pPr>
            <a:r>
              <a:rPr lang="en-US" sz="2614" b="true">
                <a:solidFill>
                  <a:srgbClr val="FFFFFF"/>
                </a:solidFill>
                <a:latin typeface="Open Sans Bold"/>
                <a:ea typeface="Open Sans Bold"/>
                <a:cs typeface="Open Sans Bold"/>
                <a:sym typeface="Open Sans Bold"/>
              </a:rPr>
              <a:t>Nature: </a:t>
            </a:r>
            <a:r>
              <a:rPr lang="en-US" sz="2614">
                <a:solidFill>
                  <a:srgbClr val="FFFFFF"/>
                </a:solidFill>
                <a:latin typeface="Open Sans Light"/>
                <a:ea typeface="Open Sans Light"/>
                <a:cs typeface="Open Sans Light"/>
                <a:sym typeface="Open Sans Light"/>
              </a:rPr>
              <a:t> Wary of humans, but aggressive in presence of food </a:t>
            </a:r>
          </a:p>
          <a:p>
            <a:pPr algn="l">
              <a:lnSpc>
                <a:spcPts val="3660"/>
              </a:lnSpc>
            </a:pPr>
          </a:p>
          <a:p>
            <a:pPr algn="l">
              <a:lnSpc>
                <a:spcPts val="3660"/>
              </a:lnSpc>
            </a:pPr>
            <a:r>
              <a:rPr lang="en-US" sz="2614" b="true">
                <a:solidFill>
                  <a:srgbClr val="FFFFFF"/>
                </a:solidFill>
                <a:latin typeface="Open Sans Bold"/>
                <a:ea typeface="Open Sans Bold"/>
                <a:cs typeface="Open Sans Bold"/>
                <a:sym typeface="Open Sans Bold"/>
              </a:rPr>
              <a:t>Attacks:</a:t>
            </a:r>
            <a:r>
              <a:rPr lang="en-US" sz="2614">
                <a:solidFill>
                  <a:srgbClr val="FFFFFF"/>
                </a:solidFill>
                <a:latin typeface="Open Sans Light"/>
                <a:ea typeface="Open Sans Light"/>
                <a:cs typeface="Open Sans Light"/>
                <a:sym typeface="Open Sans Light"/>
              </a:rPr>
              <a:t> </a:t>
            </a:r>
          </a:p>
          <a:p>
            <a:pPr algn="l">
              <a:lnSpc>
                <a:spcPts val="3660"/>
              </a:lnSpc>
            </a:pPr>
            <a:r>
              <a:rPr lang="en-US" sz="2614">
                <a:solidFill>
                  <a:srgbClr val="FFFFFF"/>
                </a:solidFill>
                <a:latin typeface="Open Sans Light"/>
                <a:ea typeface="Open Sans Light"/>
                <a:cs typeface="Open Sans Light"/>
                <a:sym typeface="Open Sans Light"/>
              </a:rPr>
              <a:t>Unprovoked fatal attacks: 0</a:t>
            </a:r>
          </a:p>
          <a:p>
            <a:pPr algn="l">
              <a:lnSpc>
                <a:spcPts val="3660"/>
              </a:lnSpc>
              <a:spcBef>
                <a:spcPct val="0"/>
              </a:spcBef>
            </a:pPr>
            <a:r>
              <a:rPr lang="en-US" sz="2614">
                <a:solidFill>
                  <a:srgbClr val="FFFFFF"/>
                </a:solidFill>
                <a:latin typeface="Open Sans Light"/>
                <a:ea typeface="Open Sans Light"/>
                <a:cs typeface="Open Sans Light"/>
                <a:sym typeface="Open Sans Light"/>
              </a:rPr>
              <a:t>Unprovoked non-fatal attacks: 35</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5780C0"/>
        </a:solidFill>
      </p:bgPr>
    </p:bg>
    <p:spTree>
      <p:nvGrpSpPr>
        <p:cNvPr id="1" name=""/>
        <p:cNvGrpSpPr/>
        <p:nvPr/>
      </p:nvGrpSpPr>
      <p:grpSpPr>
        <a:xfrm>
          <a:off x="0" y="0"/>
          <a:ext cx="0" cy="0"/>
          <a:chOff x="0" y="0"/>
          <a:chExt cx="0" cy="0"/>
        </a:xfrm>
      </p:grpSpPr>
      <p:sp>
        <p:nvSpPr>
          <p:cNvPr name="Freeform 2" id="2"/>
          <p:cNvSpPr/>
          <p:nvPr/>
        </p:nvSpPr>
        <p:spPr>
          <a:xfrm flipH="false" flipV="false" rot="0">
            <a:off x="16934678" y="61784"/>
            <a:ext cx="1343797" cy="1343797"/>
          </a:xfrm>
          <a:custGeom>
            <a:avLst/>
            <a:gdLst/>
            <a:ahLst/>
            <a:cxnLst/>
            <a:rect r="r" b="b" t="t" l="l"/>
            <a:pathLst>
              <a:path h="1343797" w="1343797">
                <a:moveTo>
                  <a:pt x="0" y="0"/>
                </a:moveTo>
                <a:lnTo>
                  <a:pt x="1343797" y="0"/>
                </a:lnTo>
                <a:lnTo>
                  <a:pt x="1343797" y="1343797"/>
                </a:lnTo>
                <a:lnTo>
                  <a:pt x="0" y="13437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772215" y="2230798"/>
            <a:ext cx="8743570" cy="5825403"/>
          </a:xfrm>
          <a:custGeom>
            <a:avLst/>
            <a:gdLst/>
            <a:ahLst/>
            <a:cxnLst/>
            <a:rect r="r" b="b" t="t" l="l"/>
            <a:pathLst>
              <a:path h="5825403" w="8743570">
                <a:moveTo>
                  <a:pt x="0" y="0"/>
                </a:moveTo>
                <a:lnTo>
                  <a:pt x="8743570" y="0"/>
                </a:lnTo>
                <a:lnTo>
                  <a:pt x="8743570" y="5825404"/>
                </a:lnTo>
                <a:lnTo>
                  <a:pt x="0" y="5825404"/>
                </a:lnTo>
                <a:lnTo>
                  <a:pt x="0" y="0"/>
                </a:lnTo>
                <a:close/>
              </a:path>
            </a:pathLst>
          </a:custGeom>
          <a:blipFill>
            <a:blip r:embed="rId4"/>
            <a:stretch>
              <a:fillRect l="0" t="0" r="0" b="0"/>
            </a:stretch>
          </a:blipFill>
        </p:spPr>
      </p:sp>
      <p:sp>
        <p:nvSpPr>
          <p:cNvPr name="Freeform 4" id="4"/>
          <p:cNvSpPr/>
          <p:nvPr/>
        </p:nvSpPr>
        <p:spPr>
          <a:xfrm flipH="false" flipV="false" rot="0">
            <a:off x="-105765" y="7142706"/>
            <a:ext cx="4322054" cy="3144294"/>
          </a:xfrm>
          <a:custGeom>
            <a:avLst/>
            <a:gdLst/>
            <a:ahLst/>
            <a:cxnLst/>
            <a:rect r="r" b="b" t="t" l="l"/>
            <a:pathLst>
              <a:path h="3144294" w="4322054">
                <a:moveTo>
                  <a:pt x="0" y="0"/>
                </a:moveTo>
                <a:lnTo>
                  <a:pt x="4322053" y="0"/>
                </a:lnTo>
                <a:lnTo>
                  <a:pt x="4322053" y="3144294"/>
                </a:lnTo>
                <a:lnTo>
                  <a:pt x="0" y="3144294"/>
                </a:lnTo>
                <a:lnTo>
                  <a:pt x="0" y="0"/>
                </a:lnTo>
                <a:close/>
              </a:path>
            </a:pathLst>
          </a:custGeom>
          <a:blipFill>
            <a:blip r:embed="rId5"/>
            <a:stretch>
              <a:fillRect l="0" t="0" r="0" b="0"/>
            </a:stretch>
          </a:blipFill>
        </p:spPr>
      </p:sp>
      <p:sp>
        <p:nvSpPr>
          <p:cNvPr name="TextBox 5" id="5"/>
          <p:cNvSpPr txBox="true"/>
          <p:nvPr/>
        </p:nvSpPr>
        <p:spPr>
          <a:xfrm rot="0">
            <a:off x="1028700" y="305212"/>
            <a:ext cx="4294397" cy="771216"/>
          </a:xfrm>
          <a:prstGeom prst="rect">
            <a:avLst/>
          </a:prstGeom>
        </p:spPr>
        <p:txBody>
          <a:bodyPr anchor="t" rtlCol="false" tIns="0" lIns="0" bIns="0" rIns="0">
            <a:spAutoFit/>
          </a:bodyPr>
          <a:lstStyle/>
          <a:p>
            <a:pPr algn="l">
              <a:lnSpc>
                <a:spcPts val="6317"/>
              </a:lnSpc>
            </a:pPr>
            <a:r>
              <a:rPr lang="en-US" sz="4512">
                <a:solidFill>
                  <a:srgbClr val="FFFFFF"/>
                </a:solidFill>
                <a:latin typeface="Open Sans Light"/>
                <a:ea typeface="Open Sans Light"/>
                <a:cs typeface="Open Sans Light"/>
                <a:sym typeface="Open Sans Light"/>
              </a:rPr>
              <a:t>Major Obstacle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5780C0"/>
        </a:solidFill>
      </p:bgPr>
    </p:bg>
    <p:spTree>
      <p:nvGrpSpPr>
        <p:cNvPr id="1" name=""/>
        <p:cNvGrpSpPr/>
        <p:nvPr/>
      </p:nvGrpSpPr>
      <p:grpSpPr>
        <a:xfrm>
          <a:off x="0" y="0"/>
          <a:ext cx="0" cy="0"/>
          <a:chOff x="0" y="0"/>
          <a:chExt cx="0" cy="0"/>
        </a:xfrm>
      </p:grpSpPr>
      <p:sp>
        <p:nvSpPr>
          <p:cNvPr name="Freeform 2" id="2"/>
          <p:cNvSpPr/>
          <p:nvPr/>
        </p:nvSpPr>
        <p:spPr>
          <a:xfrm flipH="false" flipV="false" rot="0">
            <a:off x="17005986" y="15446"/>
            <a:ext cx="1343797" cy="1343797"/>
          </a:xfrm>
          <a:custGeom>
            <a:avLst/>
            <a:gdLst/>
            <a:ahLst/>
            <a:cxnLst/>
            <a:rect r="r" b="b" t="t" l="l"/>
            <a:pathLst>
              <a:path h="1343797" w="1343797">
                <a:moveTo>
                  <a:pt x="0" y="0"/>
                </a:moveTo>
                <a:lnTo>
                  <a:pt x="1343798" y="0"/>
                </a:lnTo>
                <a:lnTo>
                  <a:pt x="1343798" y="1343797"/>
                </a:lnTo>
                <a:lnTo>
                  <a:pt x="0" y="13437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471056" y="343672"/>
            <a:ext cx="15345889" cy="9599655"/>
          </a:xfrm>
          <a:custGeom>
            <a:avLst/>
            <a:gdLst/>
            <a:ahLst/>
            <a:cxnLst/>
            <a:rect r="r" b="b" t="t" l="l"/>
            <a:pathLst>
              <a:path h="9599655" w="15345889">
                <a:moveTo>
                  <a:pt x="0" y="0"/>
                </a:moveTo>
                <a:lnTo>
                  <a:pt x="15345888" y="0"/>
                </a:lnTo>
                <a:lnTo>
                  <a:pt x="15345888" y="9599656"/>
                </a:lnTo>
                <a:lnTo>
                  <a:pt x="0" y="9599656"/>
                </a:lnTo>
                <a:lnTo>
                  <a:pt x="0" y="0"/>
                </a:lnTo>
                <a:close/>
              </a:path>
            </a:pathLst>
          </a:custGeom>
          <a:blipFill>
            <a:blip r:embed="rId5"/>
            <a:stretch>
              <a:fillRect l="0" t="-3352" r="0" b="-3352"/>
            </a:stretch>
          </a:blipFill>
        </p:spPr>
      </p:sp>
      <p:sp>
        <p:nvSpPr>
          <p:cNvPr name="Freeform 4" id="4"/>
          <p:cNvSpPr/>
          <p:nvPr/>
        </p:nvSpPr>
        <p:spPr>
          <a:xfrm flipH="false" flipV="false" rot="0">
            <a:off x="4435169" y="8143993"/>
            <a:ext cx="1392119" cy="1289358"/>
          </a:xfrm>
          <a:custGeom>
            <a:avLst/>
            <a:gdLst/>
            <a:ahLst/>
            <a:cxnLst/>
            <a:rect r="r" b="b" t="t" l="l"/>
            <a:pathLst>
              <a:path h="1289358" w="1392119">
                <a:moveTo>
                  <a:pt x="0" y="0"/>
                </a:moveTo>
                <a:lnTo>
                  <a:pt x="1392119" y="0"/>
                </a:lnTo>
                <a:lnTo>
                  <a:pt x="1392119" y="1289358"/>
                </a:lnTo>
                <a:lnTo>
                  <a:pt x="0" y="12893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765241" y="601620"/>
            <a:ext cx="4062047" cy="1288433"/>
          </a:xfrm>
          <a:prstGeom prst="rect">
            <a:avLst/>
          </a:prstGeom>
        </p:spPr>
        <p:txBody>
          <a:bodyPr anchor="t" rtlCol="false" tIns="0" lIns="0" bIns="0" rIns="0">
            <a:spAutoFit/>
          </a:bodyPr>
          <a:lstStyle/>
          <a:p>
            <a:pPr algn="l">
              <a:lnSpc>
                <a:spcPts val="6313"/>
              </a:lnSpc>
            </a:pPr>
            <a:r>
              <a:rPr lang="en-US" sz="4509" b="true">
                <a:solidFill>
                  <a:srgbClr val="FFFFFF"/>
                </a:solidFill>
                <a:latin typeface="Open Sans Bold"/>
                <a:ea typeface="Open Sans Bold"/>
                <a:cs typeface="Open Sans Bold"/>
                <a:sym typeface="Open Sans Bold"/>
              </a:rPr>
              <a:t>CONCLUSION</a:t>
            </a:r>
          </a:p>
          <a:p>
            <a:pPr algn="l">
              <a:lnSpc>
                <a:spcPts val="3904"/>
              </a:lnSpc>
              <a:spcBef>
                <a:spcPct val="0"/>
              </a:spcBef>
            </a:pPr>
          </a:p>
        </p:txBody>
      </p:sp>
      <p:sp>
        <p:nvSpPr>
          <p:cNvPr name="TextBox 6" id="6"/>
          <p:cNvSpPr txBox="true"/>
          <p:nvPr/>
        </p:nvSpPr>
        <p:spPr>
          <a:xfrm rot="0">
            <a:off x="6146492" y="8477649"/>
            <a:ext cx="3637955" cy="555372"/>
          </a:xfrm>
          <a:prstGeom prst="rect">
            <a:avLst/>
          </a:prstGeom>
        </p:spPr>
        <p:txBody>
          <a:bodyPr anchor="t" rtlCol="false" tIns="0" lIns="0" bIns="0" rIns="0">
            <a:spAutoFit/>
          </a:bodyPr>
          <a:lstStyle/>
          <a:p>
            <a:pPr algn="ctr">
              <a:lnSpc>
                <a:spcPts val="4563"/>
              </a:lnSpc>
              <a:spcBef>
                <a:spcPct val="0"/>
              </a:spcBef>
            </a:pPr>
            <a:r>
              <a:rPr lang="en-US" b="true" sz="3259">
                <a:solidFill>
                  <a:srgbClr val="000000"/>
                </a:solidFill>
                <a:latin typeface="Open Sans Bold"/>
                <a:ea typeface="Open Sans Bold"/>
                <a:cs typeface="Open Sans Bold"/>
                <a:sym typeface="Open Sans Bold"/>
              </a:rPr>
              <a:t>Shark Ecotourism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DAGSFMGNdo0</dc:identifier>
  <dcterms:modified xsi:type="dcterms:W3CDTF">2011-08-01T06:04:30Z</dcterms:modified>
  <cp:revision>1</cp:revision>
  <dc:title>In Quest for Sharks</dc:title>
</cp:coreProperties>
</file>